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9" r:id="rId11"/>
    <p:sldId id="270" r:id="rId12"/>
    <p:sldId id="271" r:id="rId13"/>
    <p:sldId id="264" r:id="rId14"/>
    <p:sldId id="272" r:id="rId15"/>
    <p:sldId id="273" r:id="rId16"/>
    <p:sldId id="274" r:id="rId17"/>
    <p:sldId id="275" r:id="rId18"/>
    <p:sldId id="276" r:id="rId19"/>
    <p:sldId id="266" r:id="rId20"/>
    <p:sldId id="267" r:id="rId21"/>
    <p:sldId id="265" r:id="rId22"/>
    <p:sldId id="278" r:id="rId23"/>
    <p:sldId id="279" r:id="rId24"/>
    <p:sldId id="280" r:id="rId25"/>
    <p:sldId id="287" r:id="rId26"/>
    <p:sldId id="284" r:id="rId27"/>
    <p:sldId id="285" r:id="rId28"/>
    <p:sldId id="286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81" r:id="rId37"/>
    <p:sldId id="282" r:id="rId38"/>
    <p:sldId id="283" r:id="rId39"/>
  </p:sldIdLst>
  <p:sldSz cx="9144000" cy="6858000" type="screen4x3"/>
  <p:notesSz cx="6888163" cy="100203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9D8F86-C132-4A94-BAAD-78BD4DE7608E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29CD65-E29E-4487-BBC6-146C4E92413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5950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2020/5/20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2520280" cy="2016224"/>
          </a:xfrm>
          <a:prstGeom prst="rect">
            <a:avLst/>
          </a:prstGeom>
        </p:spPr>
      </p:pic>
      <p:sp>
        <p:nvSpPr>
          <p:cNvPr id="11" name="文字版面配置區 10"/>
          <p:cNvSpPr>
            <a:spLocks noGrp="1"/>
          </p:cNvSpPr>
          <p:nvPr>
            <p:ph type="body" idx="1"/>
          </p:nvPr>
        </p:nvSpPr>
        <p:spPr>
          <a:xfrm>
            <a:off x="611560" y="2852936"/>
            <a:ext cx="7772400" cy="3888432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zh-TW" altLang="en-US" sz="17600" b="1" dirty="0" smtClean="0">
                <a:solidFill>
                  <a:schemeClr val="tx1"/>
                </a:solidFill>
              </a:rPr>
              <a:t>      </a:t>
            </a:r>
            <a:endParaRPr lang="en-US" altLang="zh-TW" sz="17600" b="1" dirty="0" smtClean="0">
              <a:solidFill>
                <a:schemeClr val="tx1"/>
              </a:solidFill>
            </a:endParaRPr>
          </a:p>
          <a:p>
            <a:pPr algn="ctr"/>
            <a:r>
              <a:rPr lang="zh-TW" altLang="en-US" sz="21600" b="1" dirty="0" smtClean="0">
                <a:solidFill>
                  <a:schemeClr val="accent2">
                    <a:lumMod val="50000"/>
                  </a:schemeClr>
                </a:solidFill>
              </a:rPr>
              <a:t>       發起人會議</a:t>
            </a:r>
            <a:endParaRPr lang="en-US" altLang="zh-TW" sz="2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zh-TW" altLang="en-US" sz="21600" b="1" dirty="0" smtClean="0">
                <a:solidFill>
                  <a:schemeClr val="accent2">
                    <a:lumMod val="50000"/>
                  </a:schemeClr>
                </a:solidFill>
              </a:rPr>
              <a:t>      暨</a:t>
            </a:r>
            <a:endParaRPr lang="en-US" altLang="zh-TW" sz="2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zh-TW" altLang="en-US" sz="21600" b="1" dirty="0" smtClean="0">
                <a:solidFill>
                  <a:schemeClr val="accent2">
                    <a:lumMod val="50000"/>
                  </a:schemeClr>
                </a:solidFill>
              </a:rPr>
              <a:t>     第一次籌組大會</a:t>
            </a:r>
            <a:endParaRPr lang="en-US" altLang="zh-TW" sz="2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zh-TW" altLang="en-US" sz="12800" b="1" dirty="0" smtClean="0">
                <a:solidFill>
                  <a:schemeClr val="accent2">
                    <a:lumMod val="50000"/>
                  </a:schemeClr>
                </a:solidFill>
              </a:rPr>
              <a:t>        </a:t>
            </a:r>
            <a:endParaRPr lang="en-US" altLang="zh-TW" sz="1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zh-TW" altLang="en-US" sz="1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12800" b="1" dirty="0" smtClean="0">
                <a:solidFill>
                  <a:schemeClr val="accent2">
                    <a:lumMod val="50000"/>
                  </a:schemeClr>
                </a:solidFill>
              </a:rPr>
              <a:t>         民國</a:t>
            </a:r>
            <a:r>
              <a:rPr lang="en-US" altLang="zh-TW" sz="12800" b="1" dirty="0" smtClean="0">
                <a:solidFill>
                  <a:schemeClr val="accent2">
                    <a:lumMod val="50000"/>
                  </a:schemeClr>
                </a:solidFill>
              </a:rPr>
              <a:t>109</a:t>
            </a:r>
            <a:r>
              <a:rPr lang="zh-TW" altLang="en-US" sz="12800" b="1" dirty="0" smtClean="0">
                <a:solidFill>
                  <a:schemeClr val="accent2">
                    <a:lumMod val="50000"/>
                  </a:schemeClr>
                </a:solidFill>
              </a:rPr>
              <a:t>年</a:t>
            </a:r>
            <a:r>
              <a:rPr lang="en-US" altLang="zh-TW" sz="12800" b="1" dirty="0" smtClean="0">
                <a:solidFill>
                  <a:schemeClr val="accent2">
                    <a:lumMod val="50000"/>
                  </a:schemeClr>
                </a:solidFill>
              </a:rPr>
              <a:t>7</a:t>
            </a:r>
            <a:r>
              <a:rPr lang="zh-TW" altLang="en-US" sz="12800" b="1" dirty="0" smtClean="0">
                <a:solidFill>
                  <a:schemeClr val="accent2">
                    <a:lumMod val="50000"/>
                  </a:schemeClr>
                </a:solidFill>
              </a:rPr>
              <a:t>月</a:t>
            </a:r>
            <a:r>
              <a:rPr lang="en-US" altLang="zh-TW" sz="12800" b="1" dirty="0" smtClean="0">
                <a:solidFill>
                  <a:schemeClr val="accent2">
                    <a:lumMod val="50000"/>
                  </a:schemeClr>
                </a:solidFill>
              </a:rPr>
              <a:t>4</a:t>
            </a:r>
            <a:r>
              <a:rPr lang="zh-TW" altLang="en-US" sz="12800" b="1" dirty="0" smtClean="0">
                <a:solidFill>
                  <a:schemeClr val="accent2">
                    <a:lumMod val="50000"/>
                  </a:schemeClr>
                </a:solidFill>
              </a:rPr>
              <a:t>日                  </a:t>
            </a:r>
            <a:endParaRPr lang="en-US" altLang="zh-TW" sz="1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1600" b="1" dirty="0" smtClean="0">
                <a:solidFill>
                  <a:schemeClr val="accent3">
                    <a:lumMod val="50000"/>
                  </a:schemeClr>
                </a:solidFill>
              </a:rPr>
              <a:t>                      </a:t>
            </a:r>
            <a:endParaRPr lang="zh-TW" altLang="en-US" sz="21600" b="1" dirty="0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755576" y="908720"/>
            <a:ext cx="7772400" cy="1362075"/>
          </a:xfrm>
        </p:spPr>
        <p:txBody>
          <a:bodyPr>
            <a:normAutofit fontScale="90000"/>
          </a:bodyPr>
          <a:lstStyle/>
          <a:p>
            <a:r>
              <a:rPr lang="en-US" altLang="zh-TW" sz="96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altLang="zh-TW" sz="9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altLang="zh-TW" sz="96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altLang="zh-TW" sz="96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zh-TW" altLang="en-US" sz="9600" b="1" dirty="0" smtClean="0">
                <a:solidFill>
                  <a:schemeClr val="accent3">
                    <a:lumMod val="50000"/>
                  </a:schemeClr>
                </a:solidFill>
              </a:rPr>
              <a:t>         </a:t>
            </a:r>
            <a:r>
              <a:rPr lang="en-US" altLang="zh-TW" sz="9600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altLang="zh-TW" sz="9600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zh-TW" altLang="en-US" sz="96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zh-TW" altLang="en-US" sz="9600" b="1" dirty="0" smtClean="0">
                <a:solidFill>
                  <a:schemeClr val="accent3">
                    <a:lumMod val="50000"/>
                  </a:schemeClr>
                </a:solidFill>
              </a:rPr>
              <a:t>        舟</a:t>
            </a:r>
            <a:r>
              <a:rPr lang="zh-TW" altLang="en-US" sz="9600" b="1" dirty="0">
                <a:solidFill>
                  <a:schemeClr val="accent3">
                    <a:lumMod val="50000"/>
                  </a:schemeClr>
                </a:solidFill>
              </a:rPr>
              <a:t>濟</a:t>
            </a:r>
            <a:r>
              <a:rPr lang="zh-TW" altLang="en-US" sz="9600" b="1" dirty="0" smtClean="0">
                <a:solidFill>
                  <a:schemeClr val="accent3">
                    <a:lumMod val="50000"/>
                  </a:schemeClr>
                </a:solidFill>
              </a:rPr>
              <a:t>協會</a:t>
            </a:r>
            <a:r>
              <a:rPr lang="en-US" altLang="zh-TW" sz="9600" b="1" dirty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n-US" altLang="zh-TW" sz="9600" b="1" dirty="0">
                <a:solidFill>
                  <a:schemeClr val="accent3">
                    <a:lumMod val="50000"/>
                  </a:schemeClr>
                </a:solidFill>
              </a:rPr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0645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1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：推選籌備委員，</a:t>
            </a: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en-US" sz="4400" b="1" dirty="0" smtClean="0">
                <a:solidFill>
                  <a:schemeClr val="bg1"/>
                </a:solidFill>
              </a:rPr>
              <a:t>               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組織籌備會案。</a:t>
            </a:r>
            <a: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sz="4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 決議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本次發起人會議推選以下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9</a:t>
            </a:r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</a:rPr>
              <a:t>位籌備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委員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。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pPr algn="ctr"/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1.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郭建宏  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2.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郭宗霖  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3.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王陽平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pPr algn="ctr"/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4.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吳春瑞  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5.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張志宏  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6.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黃明哲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    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7.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蕭伯展  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8.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徐協鴻  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9.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許佑丞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pPr algn="ctr"/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</a:t>
            </a:r>
            <a:endParaRPr lang="en-US" altLang="zh-TW" sz="3200" b="1" dirty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endParaRPr lang="zh-TW" alt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79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013576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en-US" sz="4400" b="1" dirty="0">
                <a:solidFill>
                  <a:schemeClr val="bg1"/>
                </a:solidFill>
              </a:rPr>
              <a:t> 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    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2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推選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籌備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會主任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委員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案</a:t>
            </a:r>
            <a:r>
              <a:rPr lang="zh-TW" altLang="en-US" sz="4400" b="1" dirty="0" smtClean="0">
                <a:solidFill>
                  <a:schemeClr val="bg1"/>
                </a:solidFill>
                <a:latin typeface="新細明體"/>
                <a:ea typeface="新細明體"/>
              </a:rPr>
              <a:t>。</a:t>
            </a: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en-US" sz="4400" b="1" dirty="0" smtClean="0">
                <a:solidFill>
                  <a:schemeClr val="bg1"/>
                </a:solidFill>
              </a:rPr>
              <a:t>               </a:t>
            </a:r>
            <a: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sz="4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說明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由籌備委員互推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人為主任委員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，負責召集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會議，對外行文等事項。</a:t>
            </a:r>
            <a:endParaRPr lang="en-US" altLang="zh-TW" sz="3200" b="1" dirty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endParaRPr lang="zh-TW" alt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49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467544" y="1484784"/>
            <a:ext cx="8013576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en-US" sz="4400" b="1" dirty="0">
                <a:solidFill>
                  <a:schemeClr val="bg1"/>
                </a:solidFill>
              </a:rPr>
              <a:t> 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    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2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推選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籌備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會主任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委員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案</a:t>
            </a:r>
            <a:r>
              <a:rPr lang="zh-TW" altLang="en-US" sz="4400" b="1" dirty="0" smtClean="0">
                <a:solidFill>
                  <a:schemeClr val="bg1"/>
                </a:solidFill>
                <a:latin typeface="新細明體"/>
                <a:ea typeface="新細明體"/>
              </a:rPr>
              <a:t>。</a:t>
            </a: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en-US" sz="4400" b="1" dirty="0" smtClean="0">
                <a:solidFill>
                  <a:schemeClr val="bg1"/>
                </a:solidFill>
              </a:rPr>
              <a:t>               </a:t>
            </a:r>
            <a: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sz="4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決議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 由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9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位籌備委員推選</a:t>
            </a:r>
            <a:r>
              <a:rPr lang="zh-TW" altLang="en-US" sz="3200" b="1" u="sng" dirty="0" smtClean="0">
                <a:solidFill>
                  <a:schemeClr val="accent2">
                    <a:lumMod val="50000"/>
                  </a:schemeClr>
                </a:solidFill>
              </a:rPr>
              <a:t>郭建宏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先生擔任主任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           委員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。</a:t>
            </a:r>
            <a:endParaRPr lang="en-US" altLang="zh-TW" sz="3200" b="1" dirty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endParaRPr lang="zh-TW" alt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94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zh-TW" altLang="zh-TW" sz="5400" dirty="0"/>
              <a:t>八、第</a:t>
            </a:r>
            <a:r>
              <a:rPr lang="en-US" altLang="zh-TW" sz="5400" dirty="0"/>
              <a:t>1</a:t>
            </a:r>
            <a:r>
              <a:rPr lang="zh-TW" altLang="zh-TW" sz="5400" dirty="0"/>
              <a:t>次籌備會議討論提案</a:t>
            </a:r>
            <a:br>
              <a:rPr lang="zh-TW" altLang="zh-TW" sz="5400" dirty="0"/>
            </a:br>
            <a:endParaRPr lang="zh-TW" altLang="en-US" sz="5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提案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1: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審查章程草案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。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提案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2: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決定籌備期間聯絡地址及工作人員案。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提案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3: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訂定會員入會手續，申請書格式並公開 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  徵求會員案。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提案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4: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籌備期間經費之收繳及籌墊案。</a:t>
            </a:r>
            <a:endParaRPr lang="zh-TW" alt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37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1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審查章程草案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。</a:t>
            </a:r>
            <a: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sz="4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說明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章程草案須由籌備會議審查後提大會通過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。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rgbClr val="FF0000"/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         </a:t>
            </a:r>
            <a:endParaRPr lang="zh-TW" alt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11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1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審查章程草案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。</a:t>
            </a:r>
            <a: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sz="4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決議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 無異議通過舟濟協會章程草案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。</a:t>
            </a:r>
            <a:endParaRPr lang="en-US" altLang="zh-TW" sz="3200" b="1" dirty="0" smtClean="0">
              <a:solidFill>
                <a:srgbClr val="FF0000"/>
              </a:solidFill>
              <a:latin typeface="新細明體"/>
              <a:ea typeface="新細明體"/>
            </a:endParaRPr>
          </a:p>
          <a:p>
            <a:pPr algn="ctr"/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    </a:t>
            </a:r>
            <a:endParaRPr lang="en-US" altLang="zh-TW" sz="3200" b="1" dirty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endParaRPr lang="zh-TW" alt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2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2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決定籌備期間聯絡地址</a:t>
            </a:r>
            <a:r>
              <a:rPr lang="en-US" altLang="zh-TW" sz="4400" b="1" dirty="0">
                <a:solidFill>
                  <a:schemeClr val="bg1"/>
                </a:solidFill>
              </a:rPr>
              <a:t/>
            </a:r>
            <a:br>
              <a:rPr lang="en-US" altLang="zh-TW" sz="4400" b="1" dirty="0">
                <a:solidFill>
                  <a:schemeClr val="bg1"/>
                </a:solidFill>
              </a:rPr>
            </a:br>
            <a:r>
              <a:rPr lang="zh-TW" altLang="en-US" sz="4400" b="1" dirty="0" smtClean="0">
                <a:solidFill>
                  <a:schemeClr val="bg1"/>
                </a:solidFill>
              </a:rPr>
              <a:t>及工作人員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。</a:t>
            </a:r>
            <a: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sz="4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說明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籌備期間擬擇定適當處所作為辦公及通訊 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        聯絡使用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，聘請兼職或義務工作人員處理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日常事務。</a:t>
            </a:r>
            <a:endParaRPr lang="en-US" altLang="zh-TW" sz="3200" b="1" dirty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endParaRPr lang="zh-TW" alt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9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2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決定籌備期間聯絡地址</a:t>
            </a:r>
            <a:r>
              <a:rPr lang="en-US" altLang="zh-TW" sz="4400" b="1" dirty="0">
                <a:solidFill>
                  <a:schemeClr val="bg1"/>
                </a:solidFill>
              </a:rPr>
              <a:t/>
            </a:r>
            <a:br>
              <a:rPr lang="en-US" altLang="zh-TW" sz="4400" b="1" dirty="0">
                <a:solidFill>
                  <a:schemeClr val="bg1"/>
                </a:solidFill>
              </a:rPr>
            </a:br>
            <a:r>
              <a:rPr lang="zh-TW" altLang="en-US" sz="4400" b="1" dirty="0" smtClean="0">
                <a:solidFill>
                  <a:schemeClr val="bg1"/>
                </a:solidFill>
              </a:rPr>
              <a:t>及工作人員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。</a:t>
            </a:r>
            <a: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sz="4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決議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以下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(1)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聯絡住址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. (2)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工作人員案全體決議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，</a:t>
            </a:r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無異議通過。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(1)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聯絡住址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: 220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新北市板橋區文化路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2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段 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                    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182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巷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3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弄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95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號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5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樓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(2)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工作人員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聘請</a:t>
            </a:r>
            <a:r>
              <a:rPr lang="zh-TW" altLang="en-US" sz="3200" b="1" u="sng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謝宜庭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小姐擔任執行秘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                       書長。</a:t>
            </a:r>
            <a:endParaRPr lang="en-US" altLang="zh-TW" sz="3200" b="1" dirty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endParaRPr lang="zh-TW" alt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5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9001000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3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訂定會員申請入會手續</a:t>
            </a:r>
            <a:r>
              <a:rPr lang="zh-TW" altLang="en-US" sz="4400" b="1" dirty="0" smtClean="0">
                <a:solidFill>
                  <a:schemeClr val="bg1"/>
                </a:solidFill>
                <a:latin typeface="新細明體"/>
                <a:ea typeface="新細明體"/>
              </a:rPr>
              <a:t>、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申   </a:t>
            </a: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en-US" sz="4400" b="1" dirty="0">
                <a:solidFill>
                  <a:schemeClr val="bg1"/>
                </a:solidFill>
              </a:rPr>
              <a:t> 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                 請書格式並公開徵求會員案</a:t>
            </a:r>
            <a:r>
              <a:rPr lang="zh-TW" altLang="en-US" sz="4400" b="1" dirty="0" smtClean="0">
                <a:solidFill>
                  <a:schemeClr val="bg1"/>
                </a:solidFill>
                <a:latin typeface="新細明體"/>
                <a:ea typeface="新細明體"/>
              </a:rPr>
              <a:t>。</a:t>
            </a:r>
            <a:r>
              <a:rPr lang="en-US" altLang="zh-TW" sz="4400" b="1" dirty="0">
                <a:solidFill>
                  <a:schemeClr val="bg1"/>
                </a:solidFill>
              </a:rPr>
              <a:t/>
            </a:r>
            <a:br>
              <a:rPr lang="en-US" altLang="zh-TW" sz="4400" b="1" dirty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。</a:t>
            </a:r>
            <a: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sz="4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說明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(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1)</a:t>
            </a:r>
            <a:r>
              <a:rPr lang="zh-TW" altLang="zh-TW" sz="3200" b="1" dirty="0" smtClean="0">
                <a:solidFill>
                  <a:schemeClr val="tx1"/>
                </a:solidFill>
              </a:rPr>
              <a:t>會員</a:t>
            </a:r>
            <a:r>
              <a:rPr lang="zh-TW" altLang="zh-TW" sz="3200" b="1" dirty="0">
                <a:solidFill>
                  <a:schemeClr val="tx1"/>
                </a:solidFill>
              </a:rPr>
              <a:t>申請</a:t>
            </a:r>
            <a:r>
              <a:rPr lang="zh-TW" altLang="zh-TW" sz="3200" b="1" dirty="0" smtClean="0">
                <a:solidFill>
                  <a:schemeClr val="tx1"/>
                </a:solidFill>
              </a:rPr>
              <a:t>入會填寫</a:t>
            </a:r>
            <a:r>
              <a:rPr lang="zh-TW" altLang="zh-TW" sz="3200" b="1" dirty="0">
                <a:solidFill>
                  <a:schemeClr val="tx1"/>
                </a:solidFill>
              </a:rPr>
              <a:t>申請書及繳納會費</a:t>
            </a:r>
            <a:r>
              <a:rPr lang="zh-TW" altLang="zh-TW" sz="3200" b="1" dirty="0" smtClean="0">
                <a:solidFill>
                  <a:schemeClr val="tx1"/>
                </a:solidFill>
              </a:rPr>
              <a:t>即</a:t>
            </a:r>
            <a:endParaRPr lang="en-US" altLang="zh-TW" sz="3200" b="1" dirty="0" smtClean="0">
              <a:solidFill>
                <a:schemeClr val="tx1"/>
              </a:solidFill>
            </a:endParaRPr>
          </a:p>
          <a:p>
            <a:r>
              <a:rPr lang="zh-TW" altLang="en-US" sz="3200" b="1" dirty="0">
                <a:solidFill>
                  <a:schemeClr val="tx1"/>
                </a:solidFill>
              </a:rPr>
              <a:t> 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                 </a:t>
            </a:r>
            <a:r>
              <a:rPr lang="zh-TW" altLang="zh-TW" sz="3200" b="1" dirty="0" smtClean="0">
                <a:solidFill>
                  <a:schemeClr val="tx1"/>
                </a:solidFill>
              </a:rPr>
              <a:t>完成</a:t>
            </a:r>
            <a:r>
              <a:rPr lang="zh-TW" altLang="zh-TW" sz="3200" b="1" dirty="0">
                <a:solidFill>
                  <a:schemeClr val="tx1"/>
                </a:solidFill>
              </a:rPr>
              <a:t>入會手續</a:t>
            </a:r>
            <a:r>
              <a:rPr lang="zh-TW" altLang="zh-TW" sz="3200" b="1" dirty="0" smtClean="0">
                <a:solidFill>
                  <a:schemeClr val="tx1"/>
                </a:solidFill>
              </a:rPr>
              <a:t>。</a:t>
            </a:r>
            <a:endParaRPr lang="en-US" altLang="zh-TW" sz="3200" b="1" dirty="0" smtClean="0">
              <a:solidFill>
                <a:schemeClr val="tx1"/>
              </a:solidFill>
            </a:endParaRPr>
          </a:p>
          <a:p>
            <a:r>
              <a:rPr lang="zh-TW" altLang="en-US" sz="3200" b="1" dirty="0">
                <a:solidFill>
                  <a:schemeClr val="tx1"/>
                </a:solidFill>
              </a:rPr>
              <a:t> 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            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(2)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申請書格式</a:t>
            </a:r>
            <a:r>
              <a:rPr lang="zh-TW" altLang="zh-TW" sz="3200" b="1" dirty="0" smtClean="0">
                <a:solidFill>
                  <a:schemeClr val="tx1"/>
                </a:solidFill>
              </a:rPr>
              <a:t>如附件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,</a:t>
            </a:r>
            <a:r>
              <a:rPr lang="zh-TW" altLang="zh-TW" sz="3200" b="1" dirty="0">
                <a:solidFill>
                  <a:schemeClr val="tx1"/>
                </a:solidFill>
              </a:rPr>
              <a:t>無異議</a:t>
            </a:r>
            <a:r>
              <a:rPr lang="zh-TW" altLang="zh-TW" sz="3200" b="1" dirty="0" smtClean="0">
                <a:solidFill>
                  <a:schemeClr val="tx1"/>
                </a:solidFill>
              </a:rPr>
              <a:t>通過。</a:t>
            </a:r>
            <a:endParaRPr lang="en-US" altLang="zh-TW" sz="3200" b="1" dirty="0" smtClean="0">
              <a:solidFill>
                <a:schemeClr val="tx1"/>
              </a:solidFill>
            </a:endParaRPr>
          </a:p>
          <a:p>
            <a:r>
              <a:rPr lang="zh-TW" altLang="en-US" sz="3200" b="1" dirty="0">
                <a:solidFill>
                  <a:schemeClr val="tx1"/>
                </a:solidFill>
              </a:rPr>
              <a:t> 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            </a:t>
            </a:r>
            <a:r>
              <a:rPr lang="en-US" altLang="zh-TW" sz="3200" b="1" dirty="0" smtClean="0">
                <a:solidFill>
                  <a:schemeClr val="tx1"/>
                </a:solidFill>
              </a:rPr>
              <a:t>(3)</a:t>
            </a:r>
            <a:r>
              <a:rPr lang="zh-TW" altLang="en-US" sz="3200" b="1" dirty="0" smtClean="0">
                <a:solidFill>
                  <a:schemeClr val="tx1"/>
                </a:solidFill>
              </a:rPr>
              <a:t>即日起公開徵求會員</a:t>
            </a:r>
            <a:r>
              <a:rPr lang="zh-TW" altLang="en-US" sz="3200" b="1" dirty="0" smtClean="0">
                <a:solidFill>
                  <a:schemeClr val="tx1"/>
                </a:solidFill>
                <a:latin typeface="新細明體"/>
                <a:ea typeface="新細明體"/>
              </a:rPr>
              <a:t>。</a:t>
            </a:r>
            <a:endParaRPr lang="zh-TW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39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487970"/>
              </p:ext>
            </p:extLst>
          </p:nvPr>
        </p:nvGraphicFramePr>
        <p:xfrm>
          <a:off x="395536" y="1772816"/>
          <a:ext cx="8424936" cy="4597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5142"/>
                <a:gridCol w="4289794"/>
              </a:tblGrid>
              <a:tr h="333154">
                <a:tc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</a:rPr>
                        <a:t>申請人姓名</a:t>
                      </a:r>
                      <a:endParaRPr lang="zh-TW" sz="12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r>
                        <a:rPr lang="zh-TW" altLang="en-US" sz="1600" kern="100" dirty="0" smtClean="0">
                          <a:effectLst/>
                        </a:rPr>
                        <a:t> 王小明</a:t>
                      </a:r>
                      <a:endParaRPr lang="zh-TW" sz="12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33154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</a:rPr>
                        <a:t>出生年月日</a:t>
                      </a:r>
                      <a:endParaRPr lang="zh-TW" sz="12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 smtClean="0">
                          <a:effectLst/>
                        </a:rPr>
                        <a:t>中華民國</a:t>
                      </a:r>
                      <a:r>
                        <a:rPr lang="zh-TW" altLang="en-US" sz="1600" kern="100" dirty="0" smtClean="0">
                          <a:effectLst/>
                        </a:rPr>
                        <a:t>  </a:t>
                      </a:r>
                      <a:r>
                        <a:rPr lang="en-US" altLang="zh-TW" sz="1600" kern="100" dirty="0" smtClean="0">
                          <a:effectLst/>
                        </a:rPr>
                        <a:t>58</a:t>
                      </a:r>
                      <a:r>
                        <a:rPr lang="zh-TW" altLang="en-US" sz="1600" kern="100" dirty="0" smtClean="0">
                          <a:effectLst/>
                        </a:rPr>
                        <a:t>  </a:t>
                      </a:r>
                      <a:r>
                        <a:rPr lang="zh-TW" sz="1600" kern="100" dirty="0" smtClean="0">
                          <a:effectLst/>
                        </a:rPr>
                        <a:t>年</a:t>
                      </a:r>
                      <a:r>
                        <a:rPr lang="zh-TW" altLang="en-US" sz="1600" kern="100" dirty="0" smtClean="0">
                          <a:effectLst/>
                        </a:rPr>
                        <a:t>  </a:t>
                      </a:r>
                      <a:r>
                        <a:rPr lang="en-US" altLang="zh-TW" sz="1600" kern="100" dirty="0" smtClean="0">
                          <a:effectLst/>
                        </a:rPr>
                        <a:t>06</a:t>
                      </a:r>
                      <a:r>
                        <a:rPr lang="zh-TW" altLang="en-US" sz="1600" kern="100" dirty="0" smtClean="0">
                          <a:effectLst/>
                        </a:rPr>
                        <a:t> </a:t>
                      </a:r>
                      <a:r>
                        <a:rPr lang="zh-TW" sz="1600" kern="100" dirty="0" smtClean="0">
                          <a:effectLst/>
                        </a:rPr>
                        <a:t>月</a:t>
                      </a:r>
                      <a:r>
                        <a:rPr lang="zh-TW" altLang="en-US" sz="1600" kern="100" dirty="0" smtClean="0">
                          <a:effectLst/>
                        </a:rPr>
                        <a:t>  </a:t>
                      </a:r>
                      <a:r>
                        <a:rPr lang="en-US" altLang="zh-TW" sz="1600" kern="100" dirty="0" smtClean="0">
                          <a:effectLst/>
                        </a:rPr>
                        <a:t>06</a:t>
                      </a:r>
                      <a:r>
                        <a:rPr lang="zh-TW" altLang="en-US" sz="1600" kern="100" dirty="0" smtClean="0">
                          <a:effectLst/>
                        </a:rPr>
                        <a:t> </a:t>
                      </a:r>
                      <a:r>
                        <a:rPr lang="zh-TW" sz="1600" kern="100" dirty="0" smtClean="0">
                          <a:effectLst/>
                        </a:rPr>
                        <a:t>日</a:t>
                      </a:r>
                      <a:endParaRPr lang="zh-TW" sz="12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9656">
                <a:tc>
                  <a:txBody>
                    <a:bodyPr/>
                    <a:lstStyle/>
                    <a:p>
                      <a:pPr algn="dist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>
                          <a:effectLst/>
                        </a:rPr>
                        <a:t>國民身分證或</a:t>
                      </a:r>
                      <a:endParaRPr lang="zh-TW" sz="1200" kern="100">
                        <a:effectLst/>
                      </a:endParaRPr>
                    </a:p>
                    <a:p>
                      <a:pPr algn="dist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>
                          <a:effectLst/>
                        </a:rPr>
                        <a:t>居留證統一編號</a:t>
                      </a:r>
                      <a:endParaRPr lang="zh-TW" sz="1200" kern="10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endParaRPr lang="zh-TW" sz="1200" kern="100" dirty="0">
                        <a:effectLst/>
                      </a:endParaRPr>
                    </a:p>
                    <a:p>
                      <a:pPr algn="just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r>
                        <a:rPr lang="en-US" altLang="zh-TW" sz="1600" kern="100" dirty="0" smtClean="0">
                          <a:effectLst/>
                        </a:rPr>
                        <a:t>A123456789</a:t>
                      </a:r>
                      <a:endParaRPr lang="zh-TW" sz="12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6308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>
                          <a:effectLst/>
                        </a:rPr>
                        <a:t>性</a:t>
                      </a:r>
                      <a:r>
                        <a:rPr lang="en-US" sz="1600" kern="100">
                          <a:effectLst/>
                        </a:rPr>
                        <a:t>    </a:t>
                      </a:r>
                      <a:r>
                        <a:rPr lang="zh-TW" sz="1600" kern="100">
                          <a:effectLst/>
                        </a:rPr>
                        <a:t>別</a:t>
                      </a:r>
                      <a:endParaRPr lang="zh-TW" sz="1200" kern="10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1600" kern="100" dirty="0" smtClean="0">
                          <a:effectLst/>
                        </a:rPr>
                        <a:t>■</a:t>
                      </a:r>
                      <a:r>
                        <a:rPr lang="zh-TW" sz="1600" kern="100" dirty="0" smtClean="0">
                          <a:effectLst/>
                        </a:rPr>
                        <a:t>男</a:t>
                      </a:r>
                      <a:r>
                        <a:rPr lang="zh-TW" sz="1600" kern="100" dirty="0">
                          <a:effectLst/>
                        </a:rPr>
                        <a:t>　□女　□其他，請說明：</a:t>
                      </a:r>
                      <a:r>
                        <a:rPr lang="en-US" sz="1600" kern="100" dirty="0">
                          <a:effectLst/>
                        </a:rPr>
                        <a:t>________________</a:t>
                      </a:r>
                      <a:endParaRPr lang="zh-TW" sz="12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2336">
                <a:tc rowSpan="2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</a:rPr>
                        <a:t>最高學歷</a:t>
                      </a:r>
                      <a:endParaRPr lang="zh-TW" sz="12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</a:rPr>
                        <a:t>□國小　□國中　□高中　□二專</a:t>
                      </a:r>
                      <a:r>
                        <a:rPr lang="en-US" sz="1600" kern="100" dirty="0">
                          <a:effectLst/>
                        </a:rPr>
                        <a:t>/</a:t>
                      </a:r>
                      <a:r>
                        <a:rPr lang="zh-TW" sz="1600" kern="100" dirty="0">
                          <a:effectLst/>
                        </a:rPr>
                        <a:t>五專</a:t>
                      </a:r>
                      <a:endParaRPr lang="zh-TW" sz="1200" kern="100" dirty="0">
                        <a:effectLst/>
                      </a:endParaRPr>
                    </a:p>
                    <a:p>
                      <a:pPr algn="just">
                        <a:lnSpc>
                          <a:spcPts val="2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1600" kern="100" dirty="0" smtClean="0">
                          <a:effectLst/>
                        </a:rPr>
                        <a:t>■</a:t>
                      </a:r>
                      <a:r>
                        <a:rPr lang="zh-TW" sz="1600" kern="100" dirty="0" smtClean="0">
                          <a:effectLst/>
                        </a:rPr>
                        <a:t>大學</a:t>
                      </a:r>
                      <a:r>
                        <a:rPr lang="en-US" sz="1600" kern="100" dirty="0">
                          <a:effectLst/>
                        </a:rPr>
                        <a:t>/</a:t>
                      </a:r>
                      <a:r>
                        <a:rPr lang="zh-TW" sz="1600" kern="100" dirty="0">
                          <a:effectLst/>
                        </a:rPr>
                        <a:t>二技　　 □碩士</a:t>
                      </a:r>
                      <a:r>
                        <a:rPr lang="en-US" sz="1600" kern="100" dirty="0">
                          <a:effectLst/>
                        </a:rPr>
                        <a:t>  </a:t>
                      </a:r>
                      <a:r>
                        <a:rPr lang="zh-TW" sz="1600" kern="100" dirty="0">
                          <a:effectLst/>
                        </a:rPr>
                        <a:t>□博士</a:t>
                      </a:r>
                      <a:endParaRPr lang="zh-TW" sz="1200" kern="100" dirty="0">
                        <a:effectLst/>
                      </a:endParaRPr>
                    </a:p>
                    <a:p>
                      <a:pPr algn="just">
                        <a:lnSpc>
                          <a:spcPts val="2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</a:rPr>
                        <a:t>□其他，請說明：</a:t>
                      </a:r>
                      <a:r>
                        <a:rPr lang="en-US" sz="1600" kern="100" dirty="0">
                          <a:effectLst/>
                        </a:rPr>
                        <a:t>____________________________</a:t>
                      </a:r>
                      <a:endParaRPr lang="zh-TW" sz="12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291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</a:rPr>
                        <a:t>學校名稱</a:t>
                      </a:r>
                      <a:r>
                        <a:rPr lang="zh-TW" sz="1600" kern="100" dirty="0" smtClean="0">
                          <a:effectLst/>
                        </a:rPr>
                        <a:t>：</a:t>
                      </a:r>
                      <a:r>
                        <a:rPr lang="zh-TW" altLang="en-US" sz="1600" kern="100" dirty="0" smtClean="0">
                          <a:effectLst/>
                        </a:rPr>
                        <a:t>舟濟大學</a:t>
                      </a:r>
                      <a:endParaRPr lang="zh-TW" sz="1200" kern="100" dirty="0">
                        <a:effectLst/>
                      </a:endParaRPr>
                    </a:p>
                    <a:p>
                      <a:pPr algn="just">
                        <a:lnSpc>
                          <a:spcPts val="2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600" kern="100" dirty="0">
                          <a:effectLst/>
                        </a:rPr>
                        <a:t>科系（所）</a:t>
                      </a:r>
                      <a:r>
                        <a:rPr lang="zh-TW" sz="1600" kern="100" dirty="0" smtClean="0">
                          <a:effectLst/>
                        </a:rPr>
                        <a:t>：</a:t>
                      </a:r>
                      <a:r>
                        <a:rPr lang="zh-TW" altLang="en-US" sz="1600" kern="100" dirty="0" smtClean="0">
                          <a:effectLst/>
                        </a:rPr>
                        <a:t>社會服務科</a:t>
                      </a:r>
                      <a:endParaRPr lang="zh-TW" sz="12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47665" y="-69105"/>
            <a:ext cx="5832648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kumimoji="1" lang="en-US" altLang="zh-TW" sz="2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2200" b="1" dirty="0">
              <a:latin typeface="標楷體" pitchFamily="65" charset="-120"/>
              <a:ea typeface="標楷體" pitchFamily="65" charset="-12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舟濟協會</a:t>
            </a:r>
            <a:endParaRPr kumimoji="1" lang="zh-TW" altLang="zh-TW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2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1" lang="zh-TW" altLang="zh-TW" sz="22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個人會</a:t>
            </a:r>
            <a:r>
              <a:rPr kumimoji="1" lang="zh-TW" altLang="zh-TW" sz="2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員</a:t>
            </a:r>
            <a:r>
              <a:rPr kumimoji="1" lang="zh-TW" altLang="zh-TW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入會申請書</a:t>
            </a:r>
            <a:endParaRPr kumimoji="1" lang="zh-TW" altLang="zh-TW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   </a:t>
            </a:r>
            <a:r>
              <a:rPr kumimoji="1" lang="zh-TW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申請日期：中華民國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_109_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年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_07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月</a:t>
            </a:r>
            <a:r>
              <a:rPr kumimoji="1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_04</a:t>
            </a:r>
            <a:r>
              <a:rPr kumimoji="1" lang="zh-TW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日</a:t>
            </a: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4309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323528" y="1772816"/>
            <a:ext cx="8229600" cy="1470025"/>
          </a:xfrm>
        </p:spPr>
        <p:txBody>
          <a:bodyPr>
            <a:normAutofit/>
          </a:bodyPr>
          <a:lstStyle/>
          <a:p>
            <a:r>
              <a:rPr lang="zh-TW" altLang="zh-TW" sz="5400" dirty="0"/>
              <a:t>一</a:t>
            </a:r>
            <a:r>
              <a:rPr lang="zh-TW" altLang="zh-TW" sz="5400" dirty="0" smtClean="0"/>
              <a:t>、會議</a:t>
            </a:r>
            <a:r>
              <a:rPr lang="zh-TW" altLang="zh-TW" sz="5400" dirty="0"/>
              <a:t>開始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57961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566881"/>
              </p:ext>
            </p:extLst>
          </p:nvPr>
        </p:nvGraphicFramePr>
        <p:xfrm>
          <a:off x="395536" y="548680"/>
          <a:ext cx="8280920" cy="60486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0440"/>
                <a:gridCol w="4320480"/>
              </a:tblGrid>
              <a:tr h="543251">
                <a:tc rowSpan="2"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400" kern="100" dirty="0">
                          <a:effectLst/>
                        </a:rPr>
                        <a:t>現</a:t>
                      </a:r>
                      <a:r>
                        <a:rPr lang="en-US" sz="1400" kern="100" dirty="0">
                          <a:effectLst/>
                        </a:rPr>
                        <a:t>    </a:t>
                      </a:r>
                      <a:r>
                        <a:rPr lang="zh-TW" sz="1400" kern="100" dirty="0">
                          <a:effectLst/>
                        </a:rPr>
                        <a:t>職</a:t>
                      </a:r>
                      <a:endParaRPr lang="zh-TW" sz="11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1970" marR="61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400" kern="100" dirty="0">
                          <a:effectLst/>
                        </a:rPr>
                        <a:t>服務單位</a:t>
                      </a:r>
                      <a:r>
                        <a:rPr lang="zh-TW" sz="1400" kern="100" dirty="0" smtClean="0">
                          <a:effectLst/>
                        </a:rPr>
                        <a:t>：</a:t>
                      </a:r>
                      <a:r>
                        <a:rPr lang="zh-TW" altLang="en-US" sz="1400" kern="100" dirty="0" smtClean="0">
                          <a:effectLst/>
                        </a:rPr>
                        <a:t> 同舟共濟股份有限公司</a:t>
                      </a:r>
                      <a:endParaRPr lang="zh-TW" sz="11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1970" marR="61970" marT="0" marB="0"/>
                </a:tc>
              </a:tr>
              <a:tr h="45874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職</a:t>
                      </a:r>
                      <a:r>
                        <a:rPr lang="en-US" sz="1400" kern="100" dirty="0">
                          <a:effectLst/>
                        </a:rPr>
                        <a:t>    </a:t>
                      </a:r>
                      <a:r>
                        <a:rPr lang="zh-TW" sz="1400" kern="100" dirty="0">
                          <a:effectLst/>
                        </a:rPr>
                        <a:t>稱</a:t>
                      </a:r>
                      <a:r>
                        <a:rPr lang="zh-TW" sz="1400" kern="100" dirty="0" smtClean="0">
                          <a:effectLst/>
                        </a:rPr>
                        <a:t>：</a:t>
                      </a:r>
                      <a:r>
                        <a:rPr lang="zh-TW" altLang="en-US" sz="1400" kern="100" dirty="0" smtClean="0">
                          <a:effectLst/>
                        </a:rPr>
                        <a:t> 課長</a:t>
                      </a:r>
                      <a:endParaRPr lang="zh-TW" sz="11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1970" marR="61970" marT="0" marB="0"/>
                </a:tc>
              </a:tr>
              <a:tr h="1726812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聯絡地址</a:t>
                      </a:r>
                      <a:endParaRPr lang="zh-TW" sz="11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1970" marR="61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altLang="en-US" sz="1400" kern="100" dirty="0" smtClean="0">
                          <a:effectLst/>
                          <a:latin typeface="新細明體"/>
                          <a:cs typeface="Times New Roman"/>
                        </a:rPr>
                        <a:t>新北市板橋區文化路</a:t>
                      </a:r>
                      <a:r>
                        <a:rPr lang="en-US" altLang="zh-TW" sz="1400" kern="100" dirty="0" smtClean="0">
                          <a:effectLst/>
                          <a:latin typeface="新細明體"/>
                          <a:cs typeface="Times New Roman"/>
                        </a:rPr>
                        <a:t>2</a:t>
                      </a:r>
                      <a:r>
                        <a:rPr lang="zh-TW" altLang="en-US" sz="1400" kern="100" dirty="0" smtClean="0">
                          <a:effectLst/>
                          <a:latin typeface="新細明體"/>
                          <a:cs typeface="Times New Roman"/>
                        </a:rPr>
                        <a:t>段</a:t>
                      </a:r>
                      <a:r>
                        <a:rPr lang="en-US" altLang="zh-TW" sz="1400" kern="100" dirty="0" smtClean="0">
                          <a:effectLst/>
                          <a:latin typeface="新細明體"/>
                          <a:cs typeface="Times New Roman"/>
                        </a:rPr>
                        <a:t>182</a:t>
                      </a:r>
                      <a:r>
                        <a:rPr lang="zh-TW" altLang="en-US" sz="1400" kern="100" dirty="0" smtClean="0">
                          <a:effectLst/>
                          <a:latin typeface="新細明體"/>
                          <a:cs typeface="Times New Roman"/>
                        </a:rPr>
                        <a:t>巷</a:t>
                      </a:r>
                      <a:r>
                        <a:rPr lang="en-US" altLang="zh-TW" sz="1400" kern="100" dirty="0" smtClean="0">
                          <a:effectLst/>
                          <a:latin typeface="新細明體"/>
                          <a:cs typeface="Times New Roman"/>
                        </a:rPr>
                        <a:t>3</a:t>
                      </a:r>
                      <a:r>
                        <a:rPr lang="zh-TW" altLang="en-US" sz="1400" kern="100" dirty="0" smtClean="0">
                          <a:effectLst/>
                          <a:latin typeface="新細明體"/>
                          <a:cs typeface="Times New Roman"/>
                        </a:rPr>
                        <a:t>弄</a:t>
                      </a:r>
                      <a:r>
                        <a:rPr lang="en-US" altLang="zh-TW" sz="1400" kern="100" dirty="0" smtClean="0">
                          <a:effectLst/>
                          <a:latin typeface="新細明體"/>
                          <a:cs typeface="Times New Roman"/>
                        </a:rPr>
                        <a:t>95</a:t>
                      </a:r>
                      <a:r>
                        <a:rPr lang="zh-TW" altLang="en-US" sz="1400" kern="100" dirty="0" smtClean="0">
                          <a:effectLst/>
                          <a:latin typeface="新細明體"/>
                          <a:cs typeface="Times New Roman"/>
                        </a:rPr>
                        <a:t>號</a:t>
                      </a:r>
                      <a:r>
                        <a:rPr lang="en-US" altLang="zh-TW" sz="1400" kern="100" dirty="0" smtClean="0">
                          <a:effectLst/>
                          <a:latin typeface="新細明體"/>
                          <a:cs typeface="Times New Roman"/>
                        </a:rPr>
                        <a:t>5</a:t>
                      </a:r>
                      <a:r>
                        <a:rPr lang="zh-TW" altLang="en-US" sz="1400" kern="100" dirty="0" smtClean="0">
                          <a:effectLst/>
                          <a:latin typeface="新細明體"/>
                          <a:cs typeface="Times New Roman"/>
                        </a:rPr>
                        <a:t>樓</a:t>
                      </a:r>
                      <a:endParaRPr lang="zh-TW" sz="14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1970" marR="61970" marT="0" marB="0"/>
                </a:tc>
              </a:tr>
              <a:tr h="3319864">
                <a:tc>
                  <a:txBody>
                    <a:bodyPr/>
                    <a:lstStyle/>
                    <a:p>
                      <a:pPr algn="just">
                        <a:lnSpc>
                          <a:spcPts val="25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400" kern="100" dirty="0">
                          <a:effectLst/>
                        </a:rPr>
                        <a:t>聯絡方式</a:t>
                      </a:r>
                      <a:endParaRPr lang="zh-TW" sz="11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1970" marR="6197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400" kern="100" dirty="0" smtClean="0">
                          <a:effectLst/>
                        </a:rPr>
                        <a:t>室內電話：</a:t>
                      </a:r>
                      <a:r>
                        <a:rPr lang="en-US" altLang="zh-TW" sz="1400" kern="100" dirty="0" smtClean="0">
                          <a:effectLst/>
                        </a:rPr>
                        <a:t>02-2259-0498</a:t>
                      </a:r>
                      <a:endParaRPr lang="zh-TW" sz="1400" kern="100" dirty="0" smtClean="0">
                        <a:effectLst/>
                      </a:endParaRPr>
                    </a:p>
                    <a:p>
                      <a:pPr algn="just">
                        <a:lnSpc>
                          <a:spcPts val="2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400" kern="100" dirty="0" smtClean="0">
                          <a:effectLst/>
                        </a:rPr>
                        <a:t>傳</a:t>
                      </a:r>
                      <a:r>
                        <a:rPr lang="en-US" sz="1400" kern="100" dirty="0" smtClean="0">
                          <a:effectLst/>
                        </a:rPr>
                        <a:t>    </a:t>
                      </a:r>
                      <a:r>
                        <a:rPr lang="zh-TW" sz="1400" kern="100" dirty="0" smtClean="0">
                          <a:effectLst/>
                        </a:rPr>
                        <a:t>真：</a:t>
                      </a:r>
                      <a:r>
                        <a:rPr lang="en-US" altLang="zh-TW" sz="1400" kern="100" dirty="0" smtClean="0">
                          <a:effectLst/>
                        </a:rPr>
                        <a:t>02-2259-0498</a:t>
                      </a:r>
                    </a:p>
                    <a:p>
                      <a:pPr algn="just">
                        <a:lnSpc>
                          <a:spcPts val="2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400" kern="100" dirty="0" smtClean="0">
                          <a:effectLst/>
                        </a:rPr>
                        <a:t>行動電話：</a:t>
                      </a:r>
                      <a:r>
                        <a:rPr lang="en-US" altLang="zh-TW" sz="1400" kern="100" dirty="0" smtClean="0">
                          <a:effectLst/>
                        </a:rPr>
                        <a:t>0909-510-567</a:t>
                      </a:r>
                      <a:endParaRPr lang="zh-TW" sz="1400" kern="100" dirty="0" smtClean="0">
                        <a:effectLst/>
                      </a:endParaRPr>
                    </a:p>
                    <a:p>
                      <a:pPr algn="just">
                        <a:lnSpc>
                          <a:spcPts val="23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zh-TW" sz="1400" kern="100" dirty="0" smtClean="0">
                          <a:effectLst/>
                        </a:rPr>
                        <a:t>電子信箱：</a:t>
                      </a:r>
                      <a:r>
                        <a:rPr lang="en-US" altLang="zh-TW" sz="1400" kern="100" dirty="0" smtClean="0">
                          <a:effectLst/>
                        </a:rPr>
                        <a:t>zhoujiAssociation@yahoo.com</a:t>
                      </a:r>
                      <a:endParaRPr lang="zh-TW" sz="1400" kern="100" dirty="0">
                        <a:effectLst/>
                        <a:latin typeface="新細明體"/>
                        <a:cs typeface="Times New Roman"/>
                      </a:endParaRPr>
                    </a:p>
                  </a:txBody>
                  <a:tcPr marL="61970" marR="6197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443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2873"/>
            <a:ext cx="8280920" cy="6755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993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179512" y="1484784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4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籌備期間經費之</a:t>
            </a: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en-US" sz="4400" b="1" dirty="0" smtClean="0">
                <a:solidFill>
                  <a:schemeClr val="bg1"/>
                </a:solidFill>
              </a:rPr>
              <a:t>                 收據及籌</a:t>
            </a:r>
            <a:r>
              <a:rPr lang="zh-TW" altLang="en-US" sz="4400" b="1" dirty="0">
                <a:solidFill>
                  <a:schemeClr val="bg1"/>
                </a:solidFill>
              </a:rPr>
              <a:t>墊款  </a:t>
            </a:r>
            <a:r>
              <a:rPr lang="zh-TW" altLang="en-US" sz="4400" b="1" dirty="0">
                <a:solidFill>
                  <a:schemeClr val="bg1"/>
                </a:solidFill>
                <a:latin typeface="新細明體"/>
                <a:ea typeface="新細明體"/>
              </a:rPr>
              <a:t>。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 </a:t>
            </a: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>
                <a:solidFill>
                  <a:schemeClr val="bg1"/>
                </a:solidFill>
              </a:rPr>
              <a:t/>
            </a:r>
            <a:br>
              <a:rPr lang="en-US" altLang="zh-TW" sz="4400" b="1" dirty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。</a:t>
            </a:r>
            <a: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sz="4400" dirty="0"/>
          </a:p>
        </p:txBody>
      </p:sp>
      <p:sp>
        <p:nvSpPr>
          <p:cNvPr id="3" name="矩形 2"/>
          <p:cNvSpPr/>
          <p:nvPr/>
        </p:nvSpPr>
        <p:spPr>
          <a:xfrm>
            <a:off x="323528" y="3212976"/>
            <a:ext cx="8712968" cy="3528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</a:rPr>
              <a:t>說明</a:t>
            </a:r>
            <a:r>
              <a:rPr lang="en-US" altLang="zh-TW" sz="28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 籌備期間所需經費項目主要有</a:t>
            </a:r>
            <a:endParaRPr lang="en-US" altLang="zh-TW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</a:rPr>
              <a:t>(1)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印刷費</a:t>
            </a:r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開會通知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、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紀錄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、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議程</a:t>
            </a:r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新細明體"/>
              </a:rPr>
              <a:t>、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出席證件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</a:rPr>
              <a:t>、 </a:t>
            </a:r>
            <a:endParaRPr lang="en-US" altLang="zh-TW" sz="2400" b="1" dirty="0" smtClean="0">
              <a:solidFill>
                <a:schemeClr val="accent2">
                  <a:lumMod val="50000"/>
                </a:schemeClr>
              </a:solidFill>
              <a:latin typeface="新細明體"/>
            </a:endParaRPr>
          </a:p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新細明體"/>
              </a:rPr>
              <a:t> 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</a:rPr>
              <a:t>                 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第</a:t>
            </a:r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屆第一次會員大會</a:t>
            </a:r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成立大會手冊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</a:rPr>
              <a:t>、</a:t>
            </a:r>
            <a:endParaRPr lang="en-US" altLang="zh-TW" sz="2400" b="1" dirty="0" smtClean="0">
              <a:solidFill>
                <a:schemeClr val="accent2">
                  <a:lumMod val="50000"/>
                </a:schemeClr>
              </a:solidFill>
              <a:latin typeface="新細明體"/>
            </a:endParaRPr>
          </a:p>
          <a:p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新細明體"/>
              </a:rPr>
              <a:t> 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</a:rPr>
              <a:t>                 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選舉票等之印製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。</a:t>
            </a:r>
            <a:endParaRPr lang="en-US" altLang="zh-TW" sz="24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(2)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郵電費</a:t>
            </a:r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                                  </a:t>
            </a:r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(3)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會議費</a:t>
            </a:r>
            <a:endParaRPr lang="en-US" altLang="zh-TW" sz="24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(4)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第</a:t>
            </a:r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1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屆第</a:t>
            </a:r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1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次會員大會</a:t>
            </a:r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/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成立大會會場佈置費</a:t>
            </a:r>
            <a:endParaRPr lang="en-US" altLang="zh-TW" sz="24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(5)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文具費</a:t>
            </a:r>
            <a:r>
              <a:rPr lang="zh-TW" altLang="en-US" sz="24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                                  </a:t>
            </a:r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(6)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兼職人員車馬費等</a:t>
            </a:r>
            <a:endParaRPr lang="en-US" altLang="zh-TW" sz="2400" b="1" dirty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endParaRPr lang="en-US" altLang="zh-TW" sz="24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後附籌備期間經費收支預算表</a:t>
            </a:r>
            <a:endParaRPr lang="zh-TW" alt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24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 rot="20915252">
            <a:off x="2333100" y="2182641"/>
            <a:ext cx="319318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2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kumimoji="1" lang="zh-TW" altLang="zh-TW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59632" y="548680"/>
            <a:ext cx="619268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3200" b="1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舟濟協會籌備會</a:t>
            </a:r>
            <a:endParaRPr kumimoji="1" lang="zh-TW" altLang="zh-TW" sz="3200" dirty="0">
              <a:solidFill>
                <a:prstClr val="black"/>
              </a:solidFill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3200" b="1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籌備期間經費</a:t>
            </a:r>
            <a:r>
              <a:rPr kumimoji="1" lang="zh-TW" altLang="zh-TW" sz="3200" b="1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收支</a:t>
            </a:r>
            <a:r>
              <a:rPr kumimoji="1" lang="zh-TW" altLang="en-US" sz="3200" b="1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預算表</a:t>
            </a:r>
            <a:endParaRPr lang="zh-TW" altLang="en-US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71301"/>
            <a:ext cx="8718550" cy="47820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811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179512" y="1484784"/>
            <a:ext cx="9073008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4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籌備期間經費之</a:t>
            </a: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en-US" sz="4400" b="1" dirty="0" smtClean="0">
                <a:solidFill>
                  <a:schemeClr val="bg1"/>
                </a:solidFill>
              </a:rPr>
              <a:t>                 收據及籌</a:t>
            </a:r>
            <a:r>
              <a:rPr lang="zh-TW" altLang="en-US" sz="4400" b="1" dirty="0">
                <a:solidFill>
                  <a:schemeClr val="bg1"/>
                </a:solidFill>
              </a:rPr>
              <a:t>墊款  </a:t>
            </a:r>
            <a:r>
              <a:rPr lang="zh-TW" altLang="en-US" sz="4400" b="1" dirty="0">
                <a:solidFill>
                  <a:schemeClr val="bg1"/>
                </a:solidFill>
                <a:latin typeface="新細明體"/>
                <a:ea typeface="新細明體"/>
              </a:rPr>
              <a:t>。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 </a:t>
            </a: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>
                <a:solidFill>
                  <a:schemeClr val="bg1"/>
                </a:solidFill>
              </a:rPr>
              <a:t/>
            </a:r>
            <a:br>
              <a:rPr lang="en-US" altLang="zh-TW" sz="4400" b="1" dirty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。</a:t>
            </a:r>
            <a: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sz="4400" dirty="0"/>
          </a:p>
        </p:txBody>
      </p:sp>
      <p:sp>
        <p:nvSpPr>
          <p:cNvPr id="3" name="矩形 2"/>
          <p:cNvSpPr/>
          <p:nvPr/>
        </p:nvSpPr>
        <p:spPr>
          <a:xfrm>
            <a:off x="323528" y="3212976"/>
            <a:ext cx="8712968" cy="35283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</a:rPr>
              <a:t>決議 </a:t>
            </a:r>
            <a:r>
              <a:rPr lang="en-US" altLang="zh-TW" sz="28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</a:rPr>
              <a:t> 無異議通過</a:t>
            </a:r>
            <a:r>
              <a:rPr lang="zh-TW" altLang="en-US" sz="28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。</a:t>
            </a:r>
            <a:endParaRPr lang="zh-TW" altLang="en-US" sz="2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11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91680" y="2151152"/>
            <a:ext cx="554724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9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中場休息</a:t>
            </a:r>
            <a:endParaRPr lang="zh-TW" altLang="en-US" sz="9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7" name="Picture 3" descr="D:\User\Pictures\images (1).jf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365104"/>
            <a:ext cx="2182852" cy="223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423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944216"/>
          </a:xfrm>
        </p:spPr>
        <p:txBody>
          <a:bodyPr>
            <a:normAutofit fontScale="90000"/>
          </a:bodyPr>
          <a:lstStyle/>
          <a:p>
            <a:r>
              <a:rPr lang="zh-TW" altLang="en-US" sz="5400" dirty="0" smtClean="0"/>
              <a:t>九</a:t>
            </a:r>
            <a:r>
              <a:rPr lang="zh-TW" altLang="zh-TW" sz="5400" dirty="0" smtClean="0"/>
              <a:t>、第</a:t>
            </a:r>
            <a:r>
              <a:rPr lang="en-US" altLang="zh-TW" sz="5400" dirty="0"/>
              <a:t>2</a:t>
            </a:r>
            <a:r>
              <a:rPr lang="zh-TW" altLang="zh-TW" sz="5400" dirty="0" smtClean="0"/>
              <a:t>次</a:t>
            </a:r>
            <a:r>
              <a:rPr lang="zh-TW" altLang="zh-TW" sz="5400" dirty="0"/>
              <a:t>籌備會議討論提案</a:t>
            </a:r>
            <a:br>
              <a:rPr lang="zh-TW" altLang="zh-TW" sz="5400" dirty="0"/>
            </a:br>
            <a:endParaRPr lang="zh-TW" altLang="en-US" sz="5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提案</a:t>
            </a:r>
            <a:r>
              <a:rPr lang="en-US" altLang="zh-TW" sz="2400" b="1" dirty="0" smtClean="0">
                <a:solidFill>
                  <a:schemeClr val="accent2">
                    <a:lumMod val="50000"/>
                  </a:schemeClr>
                </a:solidFill>
              </a:rPr>
              <a:t>1:</a:t>
            </a:r>
            <a:r>
              <a:rPr lang="zh-TW" altLang="en-US" sz="2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審查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會員名冊案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提案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2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: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決定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第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屆第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次會員大會（成立大會）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及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           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理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監事聯席會議召開之日期、地點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提案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3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: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擬定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第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屆第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次會員大會（成立大會）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及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           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理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監事聯席會議手冊內容討論案。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提案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4: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擬定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109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年度、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110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年度（次年度）工作計畫及收支預算</a:t>
            </a:r>
          </a:p>
          <a:p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       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表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案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提案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  <a:latin typeface="新細明體"/>
              </a:rPr>
              <a:t> :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決定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理事、監事、常務理事、常務監事及理事長之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選舉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            </a:t>
            </a:r>
            <a:r>
              <a:rPr lang="zh-TW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作業</a:t>
            </a:r>
            <a:r>
              <a:rPr lang="zh-TW" altLang="zh-TW" sz="2400" b="1" dirty="0">
                <a:solidFill>
                  <a:schemeClr val="accent1">
                    <a:lumMod val="50000"/>
                  </a:schemeClr>
                </a:solidFill>
              </a:rPr>
              <a:t>及選舉票格式案。</a:t>
            </a:r>
            <a:endParaRPr lang="zh-TW" altLang="en-US" sz="24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3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>    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1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zh-TW" sz="4400" b="1" dirty="0">
                <a:solidFill>
                  <a:schemeClr val="bg1"/>
                </a:solidFill>
              </a:rPr>
              <a:t>審查會員名冊案。</a:t>
            </a:r>
            <a:r>
              <a:rPr lang="en-US" altLang="zh-TW" sz="4400" b="1" dirty="0">
                <a:solidFill>
                  <a:schemeClr val="bg1"/>
                </a:solidFill>
                <a:latin typeface="新細明體"/>
                <a:ea typeface="新細明體"/>
              </a:rPr>
              <a:t/>
            </a:r>
            <a:br>
              <a:rPr lang="en-US" altLang="zh-TW" sz="4400" b="1" dirty="0">
                <a:solidFill>
                  <a:schemeClr val="bg1"/>
                </a:solidFill>
                <a:latin typeface="新細明體"/>
                <a:ea typeface="新細明體"/>
              </a:rPr>
            </a:b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說明：</a:t>
            </a:r>
          </a:p>
          <a:p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1.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審定會員（會員代表）資格，以確定第</a:t>
            </a: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屆第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1 </a:t>
            </a:r>
          </a:p>
          <a:p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zh-TW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次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會員大會（成立大會）應出席人數。附</a:t>
            </a:r>
            <a:r>
              <a:rPr lang="zh-TW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入會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</a:p>
          <a:p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zh-TW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申請書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表。</a:t>
            </a:r>
          </a:p>
          <a:p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2.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審定通過後，造具名冊報主管機關備查。</a:t>
            </a:r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  <a:latin typeface="新細明體"/>
              <a:ea typeface="新細明體"/>
            </a:endParaRPr>
          </a:p>
          <a:p>
            <a:pPr algn="ctr"/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  <a:latin typeface="新細明體"/>
                <a:ea typeface="新細明體"/>
              </a:rPr>
              <a:t>            </a:t>
            </a:r>
            <a:endParaRPr lang="en-US" altLang="zh-TW" sz="3200" b="1" dirty="0">
              <a:solidFill>
                <a:schemeClr val="accent1">
                  <a:lumMod val="50000"/>
                </a:schemeClr>
              </a:solidFill>
              <a:latin typeface="新細明體"/>
              <a:ea typeface="新細明體"/>
            </a:endParaRPr>
          </a:p>
          <a:p>
            <a:endParaRPr lang="zh-TW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50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>    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1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zh-TW" sz="4400" b="1" dirty="0">
                <a:solidFill>
                  <a:schemeClr val="bg1"/>
                </a:solidFill>
              </a:rPr>
              <a:t>審查會員名冊案。</a:t>
            </a:r>
            <a:r>
              <a:rPr lang="en-US" altLang="zh-TW" sz="4400" b="1" dirty="0">
                <a:solidFill>
                  <a:schemeClr val="bg1"/>
                </a:solidFill>
                <a:latin typeface="新細明體"/>
                <a:ea typeface="新細明體"/>
              </a:rPr>
              <a:t/>
            </a:r>
            <a:br>
              <a:rPr lang="en-US" altLang="zh-TW" sz="4400" b="1" dirty="0">
                <a:solidFill>
                  <a:schemeClr val="bg1"/>
                </a:solidFill>
                <a:latin typeface="新細明體"/>
                <a:ea typeface="新細明體"/>
              </a:rPr>
            </a:b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3200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決議</a:t>
            </a:r>
            <a:r>
              <a:rPr lang="zh-TW" altLang="zh-TW" sz="3200" dirty="0" smtClean="0">
                <a:solidFill>
                  <a:schemeClr val="tx1"/>
                </a:solidFill>
              </a:rPr>
              <a:t>：</a:t>
            </a:r>
            <a:endParaRPr lang="zh-TW" altLang="zh-TW" sz="3200" dirty="0">
              <a:solidFill>
                <a:schemeClr val="tx1"/>
              </a:solidFill>
            </a:endParaRPr>
          </a:p>
          <a:p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1.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審定會員（會員代表）資格，以確定第</a:t>
            </a: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屆第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1 </a:t>
            </a:r>
          </a:p>
          <a:p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zh-TW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次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會員大會（成立大會）應出席</a:t>
            </a:r>
            <a:r>
              <a:rPr lang="zh-TW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人數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為   人</a:t>
            </a:r>
            <a:r>
              <a:rPr lang="zh-TW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zh-TW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附入會申請書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表。</a:t>
            </a:r>
          </a:p>
          <a:p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會員人數   人</a:t>
            </a:r>
            <a:r>
              <a:rPr lang="zh-TW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審定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通過後，造具名冊報主管</a:t>
            </a:r>
            <a:r>
              <a:rPr lang="zh-TW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機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zh-TW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關</a:t>
            </a:r>
            <a:r>
              <a:rPr lang="zh-TW" altLang="zh-TW" sz="3200" b="1" dirty="0">
                <a:solidFill>
                  <a:schemeClr val="accent1">
                    <a:lumMod val="50000"/>
                  </a:schemeClr>
                </a:solidFill>
              </a:rPr>
              <a:t>備查。</a:t>
            </a:r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  <a:latin typeface="新細明體"/>
              <a:ea typeface="新細明體"/>
            </a:endParaRPr>
          </a:p>
          <a:p>
            <a:pPr algn="ctr"/>
            <a:r>
              <a:rPr lang="zh-TW" altLang="en-US" sz="3200" b="1" dirty="0">
                <a:solidFill>
                  <a:schemeClr val="tx1"/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tx1"/>
                </a:solidFill>
                <a:latin typeface="新細明體"/>
                <a:ea typeface="新細明體"/>
              </a:rPr>
              <a:t>            </a:t>
            </a:r>
            <a:endParaRPr lang="en-US" altLang="zh-TW" sz="3200" b="1" dirty="0">
              <a:solidFill>
                <a:schemeClr val="tx1"/>
              </a:solidFill>
              <a:latin typeface="新細明體"/>
              <a:ea typeface="新細明體"/>
            </a:endParaRPr>
          </a:p>
          <a:p>
            <a:endParaRPr lang="zh-TW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8229600" cy="2016224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>    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2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zh-TW" sz="3700" b="1" dirty="0"/>
              <a:t>決定第</a:t>
            </a:r>
            <a:r>
              <a:rPr lang="en-US" altLang="zh-TW" sz="3700" b="1" dirty="0"/>
              <a:t>1</a:t>
            </a:r>
            <a:r>
              <a:rPr lang="zh-TW" altLang="zh-TW" sz="3700" b="1" dirty="0"/>
              <a:t>屆第</a:t>
            </a:r>
            <a:r>
              <a:rPr lang="en-US" altLang="zh-TW" sz="3700" b="1" dirty="0"/>
              <a:t>1</a:t>
            </a:r>
            <a:r>
              <a:rPr lang="zh-TW" altLang="zh-TW" sz="3700" b="1" dirty="0"/>
              <a:t>次</a:t>
            </a:r>
            <a:r>
              <a:rPr lang="zh-TW" altLang="zh-TW" sz="3700" b="1" dirty="0" smtClean="0"/>
              <a:t>會員大會</a:t>
            </a:r>
            <a:r>
              <a:rPr lang="zh-TW" altLang="en-US" sz="3700" b="1" dirty="0" smtClean="0"/>
              <a:t>  </a:t>
            </a:r>
            <a:r>
              <a:rPr lang="en-US" altLang="zh-TW" sz="3700" b="1" dirty="0" smtClean="0"/>
              <a:t/>
            </a:r>
            <a:br>
              <a:rPr lang="en-US" altLang="zh-TW" sz="3700" b="1" dirty="0" smtClean="0"/>
            </a:br>
            <a:r>
              <a:rPr lang="zh-TW" altLang="en-US" sz="3700" b="1" dirty="0"/>
              <a:t> </a:t>
            </a:r>
            <a:r>
              <a:rPr lang="zh-TW" altLang="en-US" sz="3700" b="1" dirty="0" smtClean="0"/>
              <a:t>                   </a:t>
            </a:r>
            <a:r>
              <a:rPr lang="zh-TW" altLang="zh-TW" sz="3700" b="1" dirty="0" smtClean="0"/>
              <a:t>（</a:t>
            </a:r>
            <a:r>
              <a:rPr lang="zh-TW" altLang="zh-TW" sz="3700" b="1" dirty="0"/>
              <a:t>成立大會）及理監事聯</a:t>
            </a:r>
            <a:r>
              <a:rPr lang="zh-TW" altLang="zh-TW" sz="3700" b="1" dirty="0" smtClean="0"/>
              <a:t>席</a:t>
            </a:r>
            <a:r>
              <a:rPr lang="zh-TW" altLang="en-US" sz="3700" b="1" dirty="0" smtClean="0"/>
              <a:t>  </a:t>
            </a:r>
            <a:r>
              <a:rPr lang="en-US" altLang="zh-TW" sz="3700" b="1" dirty="0" smtClean="0"/>
              <a:t/>
            </a:r>
            <a:br>
              <a:rPr lang="en-US" altLang="zh-TW" sz="3700" b="1" dirty="0" smtClean="0"/>
            </a:br>
            <a:r>
              <a:rPr lang="zh-TW" altLang="en-US" sz="3700" b="1" dirty="0"/>
              <a:t> </a:t>
            </a:r>
            <a:r>
              <a:rPr lang="zh-TW" altLang="en-US" sz="3700" b="1" dirty="0" smtClean="0"/>
              <a:t>                  </a:t>
            </a:r>
            <a:r>
              <a:rPr lang="zh-TW" altLang="zh-TW" sz="3700" b="1" dirty="0" smtClean="0"/>
              <a:t>會議</a:t>
            </a:r>
            <a:r>
              <a:rPr lang="zh-TW" altLang="zh-TW" sz="3700" b="1" dirty="0"/>
              <a:t>召開之日期、地點</a:t>
            </a:r>
            <a:r>
              <a:rPr lang="zh-TW" altLang="zh-TW" sz="3700" b="1" dirty="0" smtClean="0"/>
              <a:t>。</a:t>
            </a:r>
            <a:endParaRPr lang="zh-TW" altLang="en-US" sz="3700" b="1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決議 </a:t>
            </a:r>
            <a:r>
              <a:rPr lang="zh-TW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：</a:t>
            </a: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(1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召開日期 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109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7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月</a:t>
            </a: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25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日</a:t>
            </a: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星期六</a:t>
            </a: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)</a:t>
            </a:r>
          </a:p>
          <a:p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      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        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2) 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召開地點 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  彭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園湘菜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餐廳  板橋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店</a:t>
            </a:r>
          </a:p>
          <a:p>
            <a:endParaRPr lang="zh-TW" altLang="zh-TW" sz="32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zh-TW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66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944216"/>
          </a:xfrm>
        </p:spPr>
        <p:txBody>
          <a:bodyPr>
            <a:normAutofit/>
          </a:bodyPr>
          <a:lstStyle/>
          <a:p>
            <a:r>
              <a:rPr lang="zh-TW" altLang="zh-TW" sz="5400" dirty="0"/>
              <a:t>二、推選</a:t>
            </a:r>
            <a:r>
              <a:rPr lang="zh-TW" altLang="zh-TW" sz="5400" dirty="0" smtClean="0"/>
              <a:t>主席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18959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>    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3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3600" b="1" dirty="0">
                <a:solidFill>
                  <a:schemeClr val="bg1"/>
                </a:solidFill>
              </a:rPr>
              <a:t>擬定第</a:t>
            </a:r>
            <a:r>
              <a:rPr lang="en-US" altLang="zh-TW" sz="3600" b="1" dirty="0">
                <a:solidFill>
                  <a:schemeClr val="bg1"/>
                </a:solidFill>
              </a:rPr>
              <a:t>1</a:t>
            </a:r>
            <a:r>
              <a:rPr lang="zh-TW" altLang="en-US" sz="3600" b="1" dirty="0">
                <a:solidFill>
                  <a:schemeClr val="bg1"/>
                </a:solidFill>
              </a:rPr>
              <a:t>屆第</a:t>
            </a:r>
            <a:r>
              <a:rPr lang="en-US" altLang="zh-TW" sz="3600" b="1" dirty="0">
                <a:solidFill>
                  <a:schemeClr val="bg1"/>
                </a:solidFill>
              </a:rPr>
              <a:t>1</a:t>
            </a:r>
            <a:r>
              <a:rPr lang="zh-TW" altLang="en-US" sz="3600" b="1" dirty="0">
                <a:solidFill>
                  <a:schemeClr val="bg1"/>
                </a:solidFill>
              </a:rPr>
              <a:t>次</a:t>
            </a:r>
            <a:r>
              <a:rPr lang="zh-TW" altLang="en-US" sz="3600" b="1" dirty="0" smtClean="0">
                <a:solidFill>
                  <a:schemeClr val="bg1"/>
                </a:solidFill>
              </a:rPr>
              <a:t>會員大會</a:t>
            </a:r>
            <a:r>
              <a:rPr lang="en-US" altLang="zh-TW" sz="3600" b="1" dirty="0" smtClean="0">
                <a:solidFill>
                  <a:schemeClr val="bg1"/>
                </a:solidFill>
              </a:rPr>
              <a:t/>
            </a:r>
            <a:br>
              <a:rPr lang="en-US" altLang="zh-TW" sz="3600" b="1" dirty="0" smtClean="0">
                <a:solidFill>
                  <a:schemeClr val="bg1"/>
                </a:solidFill>
              </a:rPr>
            </a:br>
            <a:r>
              <a:rPr lang="zh-TW" altLang="en-US" sz="3600" b="1" dirty="0">
                <a:solidFill>
                  <a:schemeClr val="bg1"/>
                </a:solidFill>
              </a:rPr>
              <a:t> </a:t>
            </a:r>
            <a:r>
              <a:rPr lang="zh-TW" altLang="en-US" sz="3600" b="1" dirty="0" smtClean="0">
                <a:solidFill>
                  <a:schemeClr val="bg1"/>
                </a:solidFill>
              </a:rPr>
              <a:t>                     （</a:t>
            </a:r>
            <a:r>
              <a:rPr lang="zh-TW" altLang="en-US" sz="3600" b="1" dirty="0">
                <a:solidFill>
                  <a:schemeClr val="bg1"/>
                </a:solidFill>
              </a:rPr>
              <a:t>成立大會）及理監事</a:t>
            </a:r>
            <a:r>
              <a:rPr lang="zh-TW" altLang="en-US" sz="3600" b="1" dirty="0" smtClean="0">
                <a:solidFill>
                  <a:schemeClr val="bg1"/>
                </a:solidFill>
              </a:rPr>
              <a:t>聯</a:t>
            </a:r>
            <a:r>
              <a:rPr lang="en-US" altLang="zh-TW" sz="3600" b="1" dirty="0" smtClean="0">
                <a:solidFill>
                  <a:schemeClr val="bg1"/>
                </a:solidFill>
              </a:rPr>
              <a:t/>
            </a:r>
            <a:br>
              <a:rPr lang="en-US" altLang="zh-TW" sz="3600" b="1" dirty="0" smtClean="0">
                <a:solidFill>
                  <a:schemeClr val="bg1"/>
                </a:solidFill>
              </a:rPr>
            </a:br>
            <a:r>
              <a:rPr lang="zh-TW" altLang="en-US" sz="3600" b="1" dirty="0" smtClean="0">
                <a:solidFill>
                  <a:schemeClr val="bg1"/>
                </a:solidFill>
              </a:rPr>
              <a:t>                    </a:t>
            </a:r>
            <a:r>
              <a:rPr lang="zh-TW" altLang="en-US" sz="3600" b="1" dirty="0">
                <a:solidFill>
                  <a:schemeClr val="bg1"/>
                </a:solidFill>
              </a:rPr>
              <a:t> </a:t>
            </a:r>
            <a:r>
              <a:rPr lang="zh-TW" altLang="en-US" sz="3600" b="1" dirty="0" smtClean="0">
                <a:solidFill>
                  <a:schemeClr val="bg1"/>
                </a:solidFill>
              </a:rPr>
              <a:t>   席會議</a:t>
            </a:r>
            <a:r>
              <a:rPr lang="zh-TW" altLang="en-US" sz="3600" b="1" dirty="0">
                <a:solidFill>
                  <a:schemeClr val="bg1"/>
                </a:solidFill>
              </a:rPr>
              <a:t>手冊內容討論案。</a:t>
            </a:r>
            <a:r>
              <a:rPr lang="zh-TW" altLang="en-US" sz="3600" b="1" dirty="0" smtClean="0"/>
              <a:t> 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說明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：第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屆第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次會員大會（成立大會）及理監事聯席會議手冊「目錄」如下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：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大會議程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。    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2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籌備工作及籌備期間經費收支報告（附報告書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）  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章程草案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。    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年度工作計畫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。          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5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年度經費收支預算表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。  </a:t>
            </a:r>
            <a:endParaRPr lang="en-US" altLang="zh-TW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6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會員名冊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。    </a:t>
            </a:r>
            <a:r>
              <a:rPr lang="en-US" altLang="zh-TW" sz="2400" b="1" dirty="0" smtClean="0">
                <a:solidFill>
                  <a:schemeClr val="accent1">
                    <a:lumMod val="50000"/>
                  </a:schemeClr>
                </a:solidFill>
              </a:rPr>
              <a:t>7.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其他（請籌備會視需要自行列入）：如發起人名單、籌備委員名單、籌備會工作人員名單、第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屆第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次會員大會（成立大會）工作人員分工表、第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屆第</a:t>
            </a:r>
            <a:r>
              <a:rPr lang="en-US" altLang="zh-TW" sz="2400" b="1" dirty="0">
                <a:solidFill>
                  <a:schemeClr val="accent1">
                    <a:lumMod val="50000"/>
                  </a:schemeClr>
                </a:solidFill>
              </a:rPr>
              <a:t>1</a:t>
            </a:r>
            <a:r>
              <a:rPr lang="zh-TW" altLang="en-US" sz="2400" b="1" dirty="0">
                <a:solidFill>
                  <a:schemeClr val="accent1">
                    <a:lumMod val="50000"/>
                  </a:schemeClr>
                </a:solidFill>
              </a:rPr>
              <a:t>次會員大會議事規則等</a:t>
            </a:r>
            <a:r>
              <a:rPr lang="zh-TW" altLang="en-US" sz="2400" b="1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</a:p>
          <a:p>
            <a:endParaRPr lang="zh-TW" altLang="zh-TW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zh-TW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3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300" b="1" dirty="0" smtClean="0">
                <a:solidFill>
                  <a:schemeClr val="bg1"/>
                </a:solidFill>
              </a:rPr>
              <a:t>    </a:t>
            </a:r>
            <a:r>
              <a:rPr lang="zh-TW" altLang="zh-TW" sz="43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300" b="1" dirty="0" smtClean="0">
                <a:solidFill>
                  <a:schemeClr val="bg1"/>
                </a:solidFill>
              </a:rPr>
              <a:t>3</a:t>
            </a:r>
            <a:r>
              <a:rPr lang="zh-TW" altLang="zh-TW" sz="43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3600" b="1" dirty="0">
                <a:solidFill>
                  <a:schemeClr val="bg1"/>
                </a:solidFill>
              </a:rPr>
              <a:t>擬定第</a:t>
            </a:r>
            <a:r>
              <a:rPr lang="en-US" altLang="zh-TW" sz="3600" b="1" dirty="0">
                <a:solidFill>
                  <a:schemeClr val="bg1"/>
                </a:solidFill>
              </a:rPr>
              <a:t>1</a:t>
            </a:r>
            <a:r>
              <a:rPr lang="zh-TW" altLang="en-US" sz="3600" b="1" dirty="0">
                <a:solidFill>
                  <a:schemeClr val="bg1"/>
                </a:solidFill>
              </a:rPr>
              <a:t>屆第</a:t>
            </a:r>
            <a:r>
              <a:rPr lang="en-US" altLang="zh-TW" sz="3600" b="1" dirty="0">
                <a:solidFill>
                  <a:schemeClr val="bg1"/>
                </a:solidFill>
              </a:rPr>
              <a:t>1</a:t>
            </a:r>
            <a:r>
              <a:rPr lang="zh-TW" altLang="en-US" sz="3600" b="1" dirty="0">
                <a:solidFill>
                  <a:schemeClr val="bg1"/>
                </a:solidFill>
              </a:rPr>
              <a:t>次</a:t>
            </a:r>
            <a:r>
              <a:rPr lang="zh-TW" altLang="en-US" sz="3600" b="1" dirty="0" smtClean="0">
                <a:solidFill>
                  <a:schemeClr val="bg1"/>
                </a:solidFill>
              </a:rPr>
              <a:t>會員大會</a:t>
            </a:r>
            <a:r>
              <a:rPr lang="en-US" altLang="zh-TW" sz="3600" b="1" dirty="0" smtClean="0">
                <a:solidFill>
                  <a:schemeClr val="bg1"/>
                </a:solidFill>
              </a:rPr>
              <a:t/>
            </a:r>
            <a:br>
              <a:rPr lang="en-US" altLang="zh-TW" sz="3600" b="1" dirty="0" smtClean="0">
                <a:solidFill>
                  <a:schemeClr val="bg1"/>
                </a:solidFill>
              </a:rPr>
            </a:br>
            <a:r>
              <a:rPr lang="zh-TW" altLang="en-US" sz="3600" b="1" dirty="0">
                <a:solidFill>
                  <a:schemeClr val="bg1"/>
                </a:solidFill>
              </a:rPr>
              <a:t> </a:t>
            </a:r>
            <a:r>
              <a:rPr lang="zh-TW" altLang="en-US" sz="3600" b="1" dirty="0" smtClean="0">
                <a:solidFill>
                  <a:schemeClr val="bg1"/>
                </a:solidFill>
              </a:rPr>
              <a:t>                     （</a:t>
            </a:r>
            <a:r>
              <a:rPr lang="zh-TW" altLang="en-US" sz="3600" b="1" dirty="0">
                <a:solidFill>
                  <a:schemeClr val="bg1"/>
                </a:solidFill>
              </a:rPr>
              <a:t>成立大會）及理監事</a:t>
            </a:r>
            <a:r>
              <a:rPr lang="zh-TW" altLang="en-US" sz="3600" b="1" dirty="0" smtClean="0">
                <a:solidFill>
                  <a:schemeClr val="bg1"/>
                </a:solidFill>
              </a:rPr>
              <a:t>聯</a:t>
            </a:r>
            <a:r>
              <a:rPr lang="en-US" altLang="zh-TW" sz="3600" b="1" dirty="0" smtClean="0">
                <a:solidFill>
                  <a:schemeClr val="bg1"/>
                </a:solidFill>
              </a:rPr>
              <a:t/>
            </a:r>
            <a:br>
              <a:rPr lang="en-US" altLang="zh-TW" sz="3600" b="1" dirty="0" smtClean="0">
                <a:solidFill>
                  <a:schemeClr val="bg1"/>
                </a:solidFill>
              </a:rPr>
            </a:br>
            <a:r>
              <a:rPr lang="zh-TW" altLang="en-US" sz="3600" b="1" dirty="0" smtClean="0">
                <a:solidFill>
                  <a:schemeClr val="bg1"/>
                </a:solidFill>
              </a:rPr>
              <a:t>                    </a:t>
            </a:r>
            <a:r>
              <a:rPr lang="zh-TW" altLang="en-US" sz="3600" b="1" dirty="0">
                <a:solidFill>
                  <a:schemeClr val="bg1"/>
                </a:solidFill>
              </a:rPr>
              <a:t> </a:t>
            </a:r>
            <a:r>
              <a:rPr lang="zh-TW" altLang="en-US" sz="3600" b="1" dirty="0" smtClean="0">
                <a:solidFill>
                  <a:schemeClr val="bg1"/>
                </a:solidFill>
              </a:rPr>
              <a:t>   席會議</a:t>
            </a:r>
            <a:r>
              <a:rPr lang="zh-TW" altLang="en-US" sz="3600" b="1" dirty="0">
                <a:solidFill>
                  <a:schemeClr val="bg1"/>
                </a:solidFill>
              </a:rPr>
              <a:t>手冊內容討論案。</a:t>
            </a:r>
            <a:r>
              <a:rPr lang="zh-TW" altLang="en-US" sz="3600" b="1" dirty="0" smtClean="0"/>
              <a:t> 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決議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：會議手冊內容如「目錄」</a:t>
            </a:r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無異議通過</a:t>
            </a:r>
            <a:endParaRPr lang="zh-TW" altLang="en-US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1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>    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4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>
                <a:solidFill>
                  <a:schemeClr val="bg1"/>
                </a:solidFill>
              </a:rPr>
              <a:t>擬定年度工作計畫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及</a:t>
            </a: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>           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收支預算</a:t>
            </a:r>
            <a:r>
              <a:rPr lang="zh-TW" altLang="en-US" sz="4400" b="1" dirty="0">
                <a:solidFill>
                  <a:schemeClr val="bg1"/>
                </a:solidFill>
              </a:rPr>
              <a:t>表案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說明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：擬定後，提請會員大會（成立大會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）</a:t>
            </a:r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             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通過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，據以實施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。</a:t>
            </a:r>
            <a:endParaRPr lang="zh-TW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44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12776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>    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4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</a:t>
            </a:r>
            <a:r>
              <a:rPr lang="zh-TW" altLang="en-US" sz="4400" b="1" dirty="0">
                <a:solidFill>
                  <a:schemeClr val="bg1"/>
                </a:solidFill>
              </a:rPr>
              <a:t>擬定年度工作計畫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及</a:t>
            </a: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en-US" altLang="zh-TW" sz="4400" b="1" dirty="0" smtClean="0">
                <a:solidFill>
                  <a:schemeClr val="bg1"/>
                </a:solidFill>
              </a:rPr>
              <a:t>           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收支預算</a:t>
            </a:r>
            <a:r>
              <a:rPr lang="zh-TW" altLang="en-US" sz="4400" b="1" dirty="0">
                <a:solidFill>
                  <a:schemeClr val="bg1"/>
                </a:solidFill>
              </a:rPr>
              <a:t>表案</a:t>
            </a:r>
            <a:r>
              <a:rPr lang="zh-TW" altLang="en-US" sz="4400" b="1" dirty="0" smtClean="0">
                <a:solidFill>
                  <a:schemeClr val="bg1"/>
                </a:solidFill>
              </a:rPr>
              <a:t>。</a:t>
            </a:r>
            <a:r>
              <a:rPr lang="en-US" altLang="zh-TW" b="1" dirty="0" smtClean="0"/>
              <a:t/>
            </a:r>
            <a:br>
              <a:rPr lang="en-US" altLang="zh-TW" b="1" dirty="0" smtClean="0"/>
            </a:br>
            <a:endParaRPr lang="zh-TW" altLang="en-US" sz="4400" b="1" dirty="0">
              <a:solidFill>
                <a:schemeClr val="bg1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決議</a:t>
            </a:r>
            <a:r>
              <a:rPr lang="zh-TW" altLang="en-US" sz="3200" b="1" dirty="0">
                <a:solidFill>
                  <a:schemeClr val="accent1">
                    <a:lumMod val="50000"/>
                  </a:schemeClr>
                </a:solidFill>
              </a:rPr>
              <a:t>：年度計畫及收支預算表如附件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無異議通     </a:t>
            </a:r>
            <a:endParaRPr lang="en-US" altLang="zh-TW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altLang="zh-TW" sz="32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altLang="zh-TW" sz="3200" b="1" dirty="0" smtClean="0">
                <a:solidFill>
                  <a:schemeClr val="accent1">
                    <a:lumMod val="50000"/>
                  </a:schemeClr>
                </a:solidFill>
              </a:rPr>
              <a:t>             </a:t>
            </a:r>
            <a:r>
              <a:rPr lang="zh-TW" altLang="en-US" sz="3200" b="1" dirty="0" smtClean="0">
                <a:solidFill>
                  <a:schemeClr val="accent1">
                    <a:lumMod val="50000"/>
                  </a:schemeClr>
                </a:solidFill>
              </a:rPr>
              <a:t>過。</a:t>
            </a:r>
            <a:endParaRPr lang="zh-TW" alt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253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 rot="20915252">
            <a:off x="2333100" y="2182641"/>
            <a:ext cx="319318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2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kumimoji="1" lang="zh-TW" altLang="zh-TW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684295"/>
              </p:ext>
            </p:extLst>
          </p:nvPr>
        </p:nvGraphicFramePr>
        <p:xfrm>
          <a:off x="107504" y="908721"/>
          <a:ext cx="8886759" cy="5869096"/>
        </p:xfrm>
        <a:graphic>
          <a:graphicData uri="http://schemas.openxmlformats.org/drawingml/2006/table">
            <a:tbl>
              <a:tblPr>
                <a:effectLst>
                  <a:outerShdw blurRad="76200" dir="13500000" sy="23000" kx="1200000" algn="br" rotWithShape="0">
                    <a:prstClr val="black">
                      <a:alpha val="20000"/>
                    </a:prstClr>
                  </a:outerShdw>
                </a:effectLst>
                <a:tableStyleId>{5C22544A-7EE6-4342-B048-85BDC9FD1C3A}</a:tableStyleId>
              </a:tblPr>
              <a:tblGrid>
                <a:gridCol w="2200645"/>
                <a:gridCol w="3199955"/>
                <a:gridCol w="3486159"/>
              </a:tblGrid>
              <a:tr h="504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項目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計畫內容說明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預定執行期程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77229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會務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會員大會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（成立大會）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預定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109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年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日召開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72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理事會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預定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109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年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日召開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373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監事會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預定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109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年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日召開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9345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業務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109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年度育幼院慈善義剪計畫活動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預定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109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年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10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17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日辦理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77229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高齡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者關懷活動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預定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109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年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11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25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日辦理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9345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歲末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年終送暖</a:t>
                      </a: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計畫</a:t>
                      </a: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(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發放保暖物資給遊民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)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預定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109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年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12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25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○日辦理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93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專案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計畫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A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急難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救助及弱勢家庭協助計畫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預定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11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-12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,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提供收入之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20  %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進行定期捐款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3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專案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計畫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B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物資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及食物銀行捐贈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預定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11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-12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,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提供收入之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20  %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進行定期捐款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934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專案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計畫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C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TW" sz="1500" b="1" kern="100" dirty="0" smtClean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 smtClean="0">
                          <a:solidFill>
                            <a:schemeClr val="accent2"/>
                          </a:solidFill>
                          <a:effectLst/>
                        </a:rPr>
                        <a:t>偏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鄉鄉鎮小學關懷活動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預定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11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-12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月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,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提供收入之</a:t>
                      </a:r>
                      <a:r>
                        <a:rPr lang="en-US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10  %</a:t>
                      </a:r>
                      <a:r>
                        <a:rPr lang="zh-TW" sz="1500" b="1" kern="100" dirty="0">
                          <a:solidFill>
                            <a:schemeClr val="accent2"/>
                          </a:solidFill>
                          <a:effectLst/>
                        </a:rPr>
                        <a:t>進行定期捐款</a:t>
                      </a:r>
                      <a:endParaRPr lang="zh-TW" sz="1200" b="1" kern="100" dirty="0">
                        <a:solidFill>
                          <a:schemeClr val="accent2"/>
                        </a:solidFill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17176" marR="17176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67744" y="188640"/>
            <a:ext cx="46085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舟濟協會</a:t>
            </a:r>
            <a:r>
              <a:rPr kumimoji="1" lang="en-US" altLang="zh-TW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109</a:t>
            </a:r>
            <a:r>
              <a:rPr kumimoji="1" lang="zh-TW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年度工作計畫</a:t>
            </a:r>
            <a:endParaRPr kumimoji="1" lang="zh-TW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自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109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年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9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月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19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日至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109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年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12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月</a:t>
            </a:r>
            <a:r>
              <a:rPr kumimoji="1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31</a:t>
            </a:r>
            <a:r>
              <a:rPr kumimoji="1" lang="zh-TW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Calibri" pitchFamily="34" charset="0"/>
              </a:rPr>
              <a:t>日</a:t>
            </a:r>
            <a:endParaRPr kumimoji="1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8918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 rot="20915252">
            <a:off x="2333100" y="2182641"/>
            <a:ext cx="319318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zh-TW" sz="2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itchFamily="65" charset="-120"/>
                <a:ea typeface="標楷體" pitchFamily="65" charset="-120"/>
                <a:cs typeface="Times New Roman" pitchFamily="18" charset="0"/>
              </a:rPr>
              <a:t> </a:t>
            </a:r>
            <a:endParaRPr kumimoji="1" lang="zh-TW" altLang="zh-TW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  <a:cs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424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944216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十</a:t>
            </a:r>
            <a:r>
              <a:rPr lang="zh-TW" altLang="zh-TW" sz="5400" dirty="0" smtClean="0"/>
              <a:t>、</a:t>
            </a:r>
            <a:r>
              <a:rPr lang="zh-TW" altLang="en-US" sz="5400" dirty="0" smtClean="0"/>
              <a:t>臨時動議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41720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944216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十一</a:t>
            </a:r>
            <a:r>
              <a:rPr lang="zh-TW" altLang="zh-TW" sz="5400" dirty="0" smtClean="0"/>
              <a:t>、</a:t>
            </a:r>
            <a:r>
              <a:rPr lang="zh-TW" altLang="en-US" sz="5400" dirty="0" smtClean="0"/>
              <a:t>散會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17075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2303748" y="2967335"/>
            <a:ext cx="594066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</a:rPr>
              <a:t>感謝您的參與</a:t>
            </a:r>
            <a:endParaRPr lang="zh-TW" altLang="en-US" sz="6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</a:endParaRPr>
          </a:p>
        </p:txBody>
      </p:sp>
      <p:pic>
        <p:nvPicPr>
          <p:cNvPr id="9" name="圖片 8"/>
          <p:cNvPicPr/>
          <p:nvPr/>
        </p:nvPicPr>
        <p:blipFill>
          <a:blip r:embed="rId2"/>
          <a:stretch>
            <a:fillRect/>
          </a:stretch>
        </p:blipFill>
        <p:spPr>
          <a:xfrm>
            <a:off x="194416" y="1052736"/>
            <a:ext cx="1908212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6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8" grpId="1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944216"/>
          </a:xfrm>
        </p:spPr>
        <p:txBody>
          <a:bodyPr>
            <a:normAutofit/>
          </a:bodyPr>
          <a:lstStyle/>
          <a:p>
            <a:r>
              <a:rPr lang="zh-TW" altLang="zh-TW" sz="5400" dirty="0"/>
              <a:t>三、主席致詞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20973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944216"/>
          </a:xfrm>
        </p:spPr>
        <p:txBody>
          <a:bodyPr>
            <a:normAutofit/>
          </a:bodyPr>
          <a:lstStyle/>
          <a:p>
            <a:r>
              <a:rPr lang="zh-TW" altLang="en-US" sz="5400" dirty="0" smtClean="0"/>
              <a:t>    </a:t>
            </a:r>
            <a:r>
              <a:rPr lang="zh-TW" altLang="zh-TW" sz="5400" dirty="0" smtClean="0"/>
              <a:t>四</a:t>
            </a:r>
            <a:r>
              <a:rPr lang="zh-TW" altLang="zh-TW" sz="5400" dirty="0"/>
              <a:t>、介紹來賓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29176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944216"/>
          </a:xfrm>
        </p:spPr>
        <p:txBody>
          <a:bodyPr>
            <a:normAutofit/>
          </a:bodyPr>
          <a:lstStyle/>
          <a:p>
            <a:r>
              <a:rPr lang="zh-TW" altLang="zh-TW" sz="5400" dirty="0"/>
              <a:t>五、來賓致詞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58204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944216"/>
          </a:xfrm>
        </p:spPr>
        <p:txBody>
          <a:bodyPr>
            <a:normAutofit/>
          </a:bodyPr>
          <a:lstStyle/>
          <a:p>
            <a:r>
              <a:rPr lang="zh-TW" altLang="zh-TW" sz="5400" dirty="0"/>
              <a:t>六、報告事項</a:t>
            </a:r>
            <a:endParaRPr lang="zh-TW" altLang="en-US" sz="5400" dirty="0"/>
          </a:p>
        </p:txBody>
      </p:sp>
    </p:spTree>
    <p:extLst>
      <p:ext uri="{BB962C8B-B14F-4D97-AF65-F5344CB8AC3E}">
        <p14:creationId xmlns:p14="http://schemas.microsoft.com/office/powerpoint/2010/main" val="373678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944216"/>
          </a:xfrm>
        </p:spPr>
        <p:txBody>
          <a:bodyPr>
            <a:normAutofit/>
          </a:bodyPr>
          <a:lstStyle/>
          <a:p>
            <a:r>
              <a:rPr lang="zh-TW" altLang="zh-TW" sz="5400" dirty="0"/>
              <a:t>七、發起人會議討論提案</a:t>
            </a:r>
            <a:endParaRPr lang="zh-TW" altLang="en-US" sz="5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zh-TW" sz="3200" b="1" dirty="0">
                <a:solidFill>
                  <a:schemeClr val="accent2">
                    <a:lumMod val="50000"/>
                  </a:schemeClr>
                </a:solidFill>
              </a:rPr>
              <a:t>提案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</a:rPr>
              <a:t>1</a:t>
            </a:r>
            <a:r>
              <a:rPr lang="zh-TW" altLang="zh-TW" sz="3200" b="1" dirty="0">
                <a:solidFill>
                  <a:schemeClr val="accent2">
                    <a:lumMod val="50000"/>
                  </a:schemeClr>
                </a:solidFill>
              </a:rPr>
              <a:t>：推選籌備委員，組織籌備會案。</a:t>
            </a:r>
          </a:p>
          <a:p>
            <a:endParaRPr lang="en-US" altLang="zh-TW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altLang="zh-TW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TW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提案</a:t>
            </a:r>
            <a:r>
              <a:rPr lang="en-US" altLang="zh-TW" sz="3200" b="1" dirty="0">
                <a:solidFill>
                  <a:schemeClr val="accent2">
                    <a:lumMod val="50000"/>
                  </a:schemeClr>
                </a:solidFill>
              </a:rPr>
              <a:t>2</a:t>
            </a:r>
            <a:r>
              <a:rPr lang="zh-TW" altLang="zh-TW" sz="3200" b="1" dirty="0">
                <a:solidFill>
                  <a:schemeClr val="accent2">
                    <a:lumMod val="50000"/>
                  </a:schemeClr>
                </a:solidFill>
              </a:rPr>
              <a:t>：推選籌備會主任委員案。</a:t>
            </a:r>
            <a:endParaRPr lang="zh-TW" alt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1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標題 5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zh-TW" sz="4400" b="1" dirty="0" smtClean="0">
                <a:solidFill>
                  <a:schemeClr val="bg1"/>
                </a:solidFill>
              </a:rPr>
              <a:t>提案</a:t>
            </a:r>
            <a:r>
              <a:rPr lang="en-US" altLang="zh-TW" sz="4400" b="1" dirty="0" smtClean="0">
                <a:solidFill>
                  <a:schemeClr val="bg1"/>
                </a:solidFill>
              </a:rPr>
              <a:t>1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：推選籌備委員，</a:t>
            </a:r>
            <a:r>
              <a:rPr lang="en-US" altLang="zh-TW" sz="4400" b="1" dirty="0" smtClean="0">
                <a:solidFill>
                  <a:schemeClr val="bg1"/>
                </a:solidFill>
              </a:rPr>
              <a:t/>
            </a:r>
            <a:br>
              <a:rPr lang="en-US" altLang="zh-TW" sz="4400" b="1" dirty="0" smtClean="0">
                <a:solidFill>
                  <a:schemeClr val="bg1"/>
                </a:solidFill>
              </a:rPr>
            </a:br>
            <a:r>
              <a:rPr lang="zh-TW" altLang="en-US" sz="4400" b="1" dirty="0" smtClean="0">
                <a:solidFill>
                  <a:schemeClr val="bg1"/>
                </a:solidFill>
              </a:rPr>
              <a:t>               </a:t>
            </a:r>
            <a:r>
              <a:rPr lang="zh-TW" altLang="zh-TW" sz="4400" b="1" dirty="0" smtClean="0">
                <a:solidFill>
                  <a:schemeClr val="bg1"/>
                </a:solidFill>
              </a:rPr>
              <a:t>組織籌備會案。</a:t>
            </a:r>
            <a: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zh-TW" altLang="zh-TW" sz="4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zh-TW" altLang="en-US" sz="4400" dirty="0"/>
          </a:p>
        </p:txBody>
      </p:sp>
      <p:sp>
        <p:nvSpPr>
          <p:cNvPr id="3" name="矩形 2"/>
          <p:cNvSpPr/>
          <p:nvPr/>
        </p:nvSpPr>
        <p:spPr>
          <a:xfrm>
            <a:off x="251520" y="3212976"/>
            <a:ext cx="8712968" cy="33123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說明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</a:rPr>
              <a:t> 籌備委員一定要是發起人名冊所列之人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，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 由發起人互推籌備委員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7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人以上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(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至少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7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人以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         上，</a:t>
            </a:r>
            <a:r>
              <a:rPr lang="zh-TW" altLang="en-US" sz="3200" b="1" dirty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且應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為</a:t>
            </a:r>
            <a:r>
              <a:rPr lang="zh-TW" altLang="en-US" sz="3200" b="1" dirty="0" smtClean="0">
                <a:solidFill>
                  <a:srgbClr val="FF0000"/>
                </a:solidFill>
                <a:latin typeface="新細明體"/>
                <a:ea typeface="新細明體"/>
              </a:rPr>
              <a:t>奇數</a:t>
            </a:r>
            <a:r>
              <a:rPr lang="en-US" altLang="zh-TW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)</a:t>
            </a:r>
            <a:r>
              <a:rPr lang="zh-TW" altLang="en-US" sz="3200" b="1" dirty="0" smtClean="0">
                <a:solidFill>
                  <a:schemeClr val="accent2">
                    <a:lumMod val="50000"/>
                  </a:schemeClr>
                </a:solidFill>
                <a:latin typeface="新細明體"/>
                <a:ea typeface="新細明體"/>
              </a:rPr>
              <a:t>，負責辦理籌備事宜。</a:t>
            </a:r>
            <a:endParaRPr lang="en-US" altLang="zh-TW" sz="3200" b="1" dirty="0" smtClean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endParaRPr lang="en-US" altLang="zh-TW" sz="3200" b="1" dirty="0">
              <a:solidFill>
                <a:schemeClr val="accent2">
                  <a:lumMod val="50000"/>
                </a:schemeClr>
              </a:solidFill>
              <a:latin typeface="新細明體"/>
              <a:ea typeface="新細明體"/>
            </a:endParaRPr>
          </a:p>
          <a:p>
            <a:endParaRPr lang="zh-TW" alt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72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798</TotalTime>
  <Words>1245</Words>
  <Application>Microsoft Office PowerPoint</Application>
  <PresentationFormat>如螢幕大小 (4:3)</PresentationFormat>
  <Paragraphs>215</Paragraphs>
  <Slides>38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38</vt:i4>
      </vt:variant>
    </vt:vector>
  </HeadingPairs>
  <TitlesOfParts>
    <vt:vector size="39" baseType="lpstr">
      <vt:lpstr>公正</vt:lpstr>
      <vt:lpstr>                     舟濟協會 </vt:lpstr>
      <vt:lpstr>一、會議開始</vt:lpstr>
      <vt:lpstr>二、推選主席</vt:lpstr>
      <vt:lpstr>三、主席致詞</vt:lpstr>
      <vt:lpstr>    四、介紹來賓</vt:lpstr>
      <vt:lpstr>五、來賓致詞</vt:lpstr>
      <vt:lpstr>六、報告事項</vt:lpstr>
      <vt:lpstr>七、發起人會議討論提案</vt:lpstr>
      <vt:lpstr> 提案1：推選籌備委員，                組織籌備會案。 </vt:lpstr>
      <vt:lpstr> 提案1：推選籌備委員，                組織籌備會案。 </vt:lpstr>
      <vt:lpstr>       提案2：推選籌備會主任委員案。                 </vt:lpstr>
      <vt:lpstr>       提案2：推選籌備會主任委員案。                 </vt:lpstr>
      <vt:lpstr>八、第1次籌備會議討論提案 </vt:lpstr>
      <vt:lpstr> 提案1：審查章程草案。 </vt:lpstr>
      <vt:lpstr> 提案1：審查章程草案。 </vt:lpstr>
      <vt:lpstr> 提案2：決定籌備期間聯絡地址 及工作人員。 </vt:lpstr>
      <vt:lpstr> 提案2：決定籌備期間聯絡地址 及工作人員。 </vt:lpstr>
      <vt:lpstr>  提案3：訂定會員申請入會手續、申                      請書格式並公開徵求會員案。 。 </vt:lpstr>
      <vt:lpstr>PowerPoint 簡報</vt:lpstr>
      <vt:lpstr>PowerPoint 簡報</vt:lpstr>
      <vt:lpstr>PowerPoint 簡報</vt:lpstr>
      <vt:lpstr>   提案4：籌備期間經費之                  收據及籌墊款  。   。 </vt:lpstr>
      <vt:lpstr>PowerPoint 簡報</vt:lpstr>
      <vt:lpstr>   提案4：籌備期間經費之                  收據及籌墊款  。   。 </vt:lpstr>
      <vt:lpstr>PowerPoint 簡報</vt:lpstr>
      <vt:lpstr>九、第2次籌備會議討論提案 </vt:lpstr>
      <vt:lpstr>     提案1：審查會員名冊案。 </vt:lpstr>
      <vt:lpstr>     提案1：審查會員名冊案。 </vt:lpstr>
      <vt:lpstr>     提案2：決定第1屆第1次會員大會                       （成立大會）及理監事聯席                      會議召開之日期、地點。</vt:lpstr>
      <vt:lpstr>     提案3：擬定第1屆第1次會員大會                       （成立大會）及理監事聯                         席會議手冊內容討論案。  </vt:lpstr>
      <vt:lpstr>     提案3：擬定第1屆第1次會員大會                       （成立大會）及理監事聯                         席會議手冊內容討論案。  </vt:lpstr>
      <vt:lpstr>     提案4：擬定年度工作計畫及            收支預算表案。 </vt:lpstr>
      <vt:lpstr>     提案4：擬定年度工作計畫及            收支預算表案。 </vt:lpstr>
      <vt:lpstr>PowerPoint 簡報</vt:lpstr>
      <vt:lpstr>PowerPoint 簡報</vt:lpstr>
      <vt:lpstr>十、臨時動議</vt:lpstr>
      <vt:lpstr>十一、散會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71</cp:revision>
  <cp:lastPrinted>2020-05-14T06:10:36Z</cp:lastPrinted>
  <dcterms:created xsi:type="dcterms:W3CDTF">2020-05-05T05:57:37Z</dcterms:created>
  <dcterms:modified xsi:type="dcterms:W3CDTF">2020-05-20T07:15:04Z</dcterms:modified>
</cp:coreProperties>
</file>