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notesMasterIdLst>
    <p:notesMasterId r:id="rId37"/>
  </p:notesMasterIdLst>
  <p:sldIdLst>
    <p:sldId id="256" r:id="rId2"/>
    <p:sldId id="257" r:id="rId3"/>
    <p:sldId id="260" r:id="rId4"/>
    <p:sldId id="259" r:id="rId5"/>
    <p:sldId id="261" r:id="rId6"/>
    <p:sldId id="320" r:id="rId7"/>
    <p:sldId id="321" r:id="rId8"/>
    <p:sldId id="297" r:id="rId9"/>
    <p:sldId id="309" r:id="rId10"/>
    <p:sldId id="310" r:id="rId11"/>
    <p:sldId id="311" r:id="rId12"/>
    <p:sldId id="312" r:id="rId13"/>
    <p:sldId id="329" r:id="rId14"/>
    <p:sldId id="318" r:id="rId15"/>
    <p:sldId id="319" r:id="rId16"/>
    <p:sldId id="322" r:id="rId17"/>
    <p:sldId id="325" r:id="rId18"/>
    <p:sldId id="313" r:id="rId19"/>
    <p:sldId id="326" r:id="rId20"/>
    <p:sldId id="327" r:id="rId21"/>
    <p:sldId id="299" r:id="rId22"/>
    <p:sldId id="315" r:id="rId23"/>
    <p:sldId id="316" r:id="rId24"/>
    <p:sldId id="276" r:id="rId25"/>
    <p:sldId id="328" r:id="rId26"/>
    <p:sldId id="330" r:id="rId27"/>
    <p:sldId id="331" r:id="rId28"/>
    <p:sldId id="323" r:id="rId29"/>
    <p:sldId id="324" r:id="rId30"/>
    <p:sldId id="277" r:id="rId31"/>
    <p:sldId id="278" r:id="rId32"/>
    <p:sldId id="304" r:id="rId33"/>
    <p:sldId id="306" r:id="rId34"/>
    <p:sldId id="307" r:id="rId35"/>
    <p:sldId id="308" r:id="rId36"/>
  </p:sldIdLst>
  <p:sldSz cx="9144000" cy="6858000" type="screen4x3"/>
  <p:notesSz cx="6888163" cy="100203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F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34" autoAdjust="0"/>
  </p:normalViewPr>
  <p:slideViewPr>
    <p:cSldViewPr>
      <p:cViewPr varScale="1">
        <p:scale>
          <a:sx n="83" d="100"/>
          <a:sy n="83" d="100"/>
        </p:scale>
        <p:origin x="-1416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\Desktop\&#33311;&#28639;\&#36001;&#21209;&#30456;&#38364;\&#24115;&#21209;&#25910;&#25903;&#26126;&#32048;&#34920;\110&#24180;&#24230;\&#33311;&#28639;&#21332;&#26371;&#24115;&#21209;&#25910;&#25903;&#26126;&#32048;-110&#24180;&#24230;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144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16682404784388"/>
          <c:y val="0.17476609920486616"/>
          <c:w val="0.67107333962858029"/>
          <c:h val="0.61341353402837739"/>
        </c:manualLayout>
      </c:layout>
      <c:pie3DChart>
        <c:varyColors val="1"/>
        <c:ser>
          <c:idx val="0"/>
          <c:order val="0"/>
          <c:tx>
            <c:strRef>
              <c:f>工作表1!$E$4</c:f>
              <c:strCache>
                <c:ptCount val="1"/>
                <c:pt idx="0">
                  <c:v>金額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owder"/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>
                <c:manualLayout>
                  <c:x val="0.10572954230579534"/>
                  <c:y val="-0.16670071007899789"/>
                </c:manualLayout>
              </c:layout>
              <c:tx>
                <c:rich>
                  <a:bodyPr/>
                  <a:lstStyle/>
                  <a:p>
                    <a:r>
                      <a:rPr lang="en-US" altLang="zh-TW"/>
                      <a:t>1.</a:t>
                    </a:r>
                    <a:r>
                      <a:rPr lang="zh-TW" altLang="en-US"/>
                      <a:t>捐贈惜食廚房</a:t>
                    </a:r>
                    <a:r>
                      <a:rPr lang="en-US" altLang="zh-TW"/>
                      <a:t>-</a:t>
                    </a:r>
                    <a:r>
                      <a:rPr lang="zh-TW" altLang="en-US"/>
                      <a:t>魚貨
</a:t>
                    </a:r>
                    <a:r>
                      <a:rPr lang="en-US" altLang="zh-TW"/>
                      <a:t>27%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9.2957846308491313E-3"/>
                </c:manualLayout>
              </c:layout>
              <c:tx>
                <c:rich>
                  <a:bodyPr/>
                  <a:lstStyle/>
                  <a:p>
                    <a:pPr>
                      <a:defRPr sz="1500">
                        <a:solidFill>
                          <a:srgbClr val="FF0000"/>
                        </a:solidFill>
                      </a:defRPr>
                    </a:pPr>
                    <a:r>
                      <a:rPr lang="en-US" altLang="zh-TW" sz="1400"/>
                      <a:t>2.</a:t>
                    </a:r>
                    <a:r>
                      <a:rPr lang="zh-TW" altLang="en-US" sz="1400"/>
                      <a:t>街友關懷活動</a:t>
                    </a:r>
                    <a:r>
                      <a:rPr lang="en-US" altLang="zh-TW" sz="1400"/>
                      <a:t>(</a:t>
                    </a:r>
                    <a:r>
                      <a:rPr lang="zh-TW" altLang="en-US" sz="1400"/>
                      <a:t>台北車站</a:t>
                    </a:r>
                    <a:r>
                      <a:rPr lang="en-US" altLang="zh-TW" sz="1400"/>
                      <a:t>,</a:t>
                    </a:r>
                    <a:r>
                      <a:rPr lang="zh-TW" altLang="en-US" sz="1400"/>
                      <a:t>龍山寺</a:t>
                    </a:r>
                    <a:r>
                      <a:rPr lang="en-US" altLang="zh-TW" sz="1400"/>
                      <a:t>)</a:t>
                    </a:r>
                    <a:r>
                      <a:rPr lang="zh-TW" altLang="en-US" sz="1400"/>
                      <a:t>
</a:t>
                    </a:r>
                    <a:r>
                      <a:rPr lang="en-US" altLang="zh-TW" sz="1400"/>
                      <a:t>5%</a:t>
                    </a:r>
                    <a:endParaRPr lang="zh-TW" altLang="en-US" sz="140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5348316730457793E-3"/>
                </c:manualLayout>
              </c:layout>
              <c:tx>
                <c:rich>
                  <a:bodyPr/>
                  <a:lstStyle/>
                  <a:p>
                    <a:pPr>
                      <a:defRPr sz="1500">
                        <a:solidFill>
                          <a:srgbClr val="FF0000"/>
                        </a:solidFill>
                      </a:defRPr>
                    </a:pPr>
                    <a:r>
                      <a:rPr lang="zh-TW" altLang="en-US" sz="1300" dirty="0"/>
                      <a:t>         </a:t>
                    </a:r>
                    <a:r>
                      <a:rPr lang="en-US" altLang="zh-TW" sz="1300" dirty="0"/>
                      <a:t>3.</a:t>
                    </a:r>
                    <a:r>
                      <a:rPr lang="zh-TW" altLang="en-US" sz="1300" dirty="0"/>
                      <a:t>勤茂慈善會  </a:t>
                    </a:r>
                    <a:r>
                      <a:rPr lang="en-US" altLang="zh-TW" sz="1300" dirty="0"/>
                      <a:t>(</a:t>
                    </a:r>
                    <a:r>
                      <a:rPr lang="zh-TW" altLang="en-US" sz="1300" dirty="0"/>
                      <a:t>喪葬補助</a:t>
                    </a:r>
                    <a:r>
                      <a:rPr lang="en-US" altLang="zh-TW" sz="1300" dirty="0"/>
                      <a:t>)</a:t>
                    </a:r>
                    <a:r>
                      <a:rPr lang="zh-TW" altLang="en-US" sz="1300" dirty="0"/>
                      <a:t>
</a:t>
                    </a:r>
                    <a:r>
                      <a:rPr lang="en-US" altLang="zh-TW" sz="1300" dirty="0"/>
                      <a:t>3%</a:t>
                    </a:r>
                    <a:endParaRPr lang="zh-TW" altLang="en-US" sz="13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770853005980485"/>
                  <c:y val="7.2558969204135904E-2"/>
                </c:manualLayout>
              </c:layout>
              <c:tx>
                <c:rich>
                  <a:bodyPr/>
                  <a:lstStyle/>
                  <a:p>
                    <a:r>
                      <a:rPr lang="en-US" altLang="zh-TW"/>
                      <a:t>4.</a:t>
                    </a:r>
                    <a:r>
                      <a:rPr lang="zh-TW" altLang="en-US"/>
                      <a:t>江翠國小</a:t>
                    </a:r>
                    <a:r>
                      <a:rPr lang="en-US" altLang="zh-TW"/>
                      <a:t>-</a:t>
                    </a:r>
                    <a:r>
                      <a:rPr lang="zh-TW" altLang="en-US"/>
                      <a:t>課後班學費補助
</a:t>
                    </a:r>
                    <a:r>
                      <a:rPr lang="en-US" altLang="zh-TW"/>
                      <a:t>14%</a:t>
                    </a:r>
                    <a:endParaRPr lang="zh-TW" alt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472947786625822"/>
                  <c:y val="0.17866884888161488"/>
                </c:manualLayout>
              </c:layout>
              <c:tx>
                <c:rich>
                  <a:bodyPr/>
                  <a:lstStyle/>
                  <a:p>
                    <a:r>
                      <a:rPr lang="en-US" altLang="zh-TW"/>
                      <a:t>5.</a:t>
                    </a:r>
                    <a:r>
                      <a:rPr lang="zh-TW" altLang="en-US"/>
                      <a:t>樂山教養院</a:t>
                    </a:r>
                    <a:r>
                      <a:rPr lang="en-US" altLang="zh-TW"/>
                      <a:t>-</a:t>
                    </a:r>
                    <a:r>
                      <a:rPr lang="zh-TW" altLang="en-US"/>
                      <a:t>潔牙計畫經費補助
</a:t>
                    </a:r>
                    <a:r>
                      <a:rPr lang="en-US" altLang="zh-TW"/>
                      <a:t>32%</a:t>
                    </a:r>
                    <a:endParaRPr lang="zh-TW" alt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6711117555064825"/>
                  <c:y val="-1.2328762709898579E-2"/>
                </c:manualLayout>
              </c:layout>
              <c:tx>
                <c:rich>
                  <a:bodyPr/>
                  <a:lstStyle/>
                  <a:p>
                    <a:r>
                      <a:rPr lang="en-US" altLang="zh-TW"/>
                      <a:t>6.</a:t>
                    </a:r>
                    <a:r>
                      <a:rPr lang="zh-TW" altLang="en-US"/>
                      <a:t>樂山教養院</a:t>
                    </a:r>
                    <a:r>
                      <a:rPr lang="en-US" altLang="zh-TW"/>
                      <a:t>-</a:t>
                    </a:r>
                    <a:r>
                      <a:rPr lang="zh-TW" altLang="en-US"/>
                      <a:t>每星期水果捐贈
</a:t>
                    </a:r>
                    <a:r>
                      <a:rPr lang="en-US" altLang="zh-TW"/>
                      <a:t>12%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2923621799399721E-2"/>
                  <c:y val="-4.0510479357019819E-2"/>
                </c:manualLayout>
              </c:layout>
              <c:tx>
                <c:rich>
                  <a:bodyPr/>
                  <a:lstStyle/>
                  <a:p>
                    <a:r>
                      <a:rPr lang="en-US" altLang="zh-TW" dirty="0"/>
                      <a:t>7.</a:t>
                    </a:r>
                    <a:r>
                      <a:rPr lang="zh-TW" altLang="en-US" sz="1400" dirty="0"/>
                      <a:t>新竹縣尖石鄉新光國小莊同學物資捐贈
</a:t>
                    </a:r>
                    <a:r>
                      <a:rPr lang="en-US" altLang="zh-TW" sz="1400" dirty="0"/>
                      <a:t>7%</a:t>
                    </a:r>
                    <a:endParaRPr lang="zh-TW" altLang="en-US" sz="14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rgbClr val="FF0000"/>
                    </a:solidFill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工作表1!$D$5:$D$11</c:f>
              <c:strCache>
                <c:ptCount val="7"/>
                <c:pt idx="0">
                  <c:v>惜食廚房-魚貨</c:v>
                </c:pt>
                <c:pt idx="1">
                  <c:v>街友關懷活動</c:v>
                </c:pt>
                <c:pt idx="2">
                  <c:v>勤茂慈善會</c:v>
                </c:pt>
                <c:pt idx="3">
                  <c:v>江翠國小-課後班學費補助</c:v>
                </c:pt>
                <c:pt idx="4">
                  <c:v>樂山教養院-潔牙計畫經費補助</c:v>
                </c:pt>
                <c:pt idx="5">
                  <c:v>樂山教養院-水果捐贈</c:v>
                </c:pt>
                <c:pt idx="6">
                  <c:v>新光國小莊同學物資捐贈</c:v>
                </c:pt>
              </c:strCache>
            </c:strRef>
          </c:cat>
          <c:val>
            <c:numRef>
              <c:f>工作表1!$E$5:$E$11</c:f>
              <c:numCache>
                <c:formatCode>_-* #,##0_-;\-* #,##0_-;_-* "-"??_-;_-@_-</c:formatCode>
                <c:ptCount val="7"/>
                <c:pt idx="0">
                  <c:v>224000</c:v>
                </c:pt>
                <c:pt idx="1">
                  <c:v>41129</c:v>
                </c:pt>
                <c:pt idx="2">
                  <c:v>30000</c:v>
                </c:pt>
                <c:pt idx="3">
                  <c:v>114350</c:v>
                </c:pt>
                <c:pt idx="4">
                  <c:v>268120</c:v>
                </c:pt>
                <c:pt idx="5">
                  <c:v>100000</c:v>
                </c:pt>
                <c:pt idx="6">
                  <c:v>59757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clear"/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E130681-DC93-49A3-ACC1-F378589D4014}" type="datetimeFigureOut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F5F73F2-C79A-4518-AED1-0A1206F1E5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46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05DEE8-DD34-433A-98E7-58AACF51C1A3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91B452-F13B-481D-990D-EC825556186A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8E1ACE-2702-4B5D-ABE3-87F19CE08585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38578D-C06A-4D77-9E79-932C2CFC03C0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155DB8-B9E1-43CF-B6E6-4DD5F14C27CC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DDE885-446C-4BF8-A406-88BE46462CC5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A71560-3308-4438-B9C3-D5E4AA7FCC75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F296CF-779A-4186-85BA-BBEA0CD217D3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C5E1B6-DF68-470C-9550-5A2557D300A7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260E3-882D-4CBD-A0F2-D87A95D24904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6D6A44-B70A-4A5A-A82F-EA9D1BDA4CC1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78DF9A8-1B5B-4AA8-90A1-AA446CE0DD5F}" type="datetime1">
              <a:rPr lang="zh-TW" altLang="en-US" smtClean="0"/>
              <a:t>2022/3/29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8496944" cy="5472608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</a:rPr>
              <a:t>舟濟協會</a:t>
            </a:r>
            <a:endParaRPr lang="en-US" altLang="zh-TW" sz="46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zh-TW" altLang="en-US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第一屆第四次理監事聯席會議</a:t>
            </a:r>
            <a:endParaRPr lang="en-US" altLang="zh-TW" sz="4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會議</a:t>
            </a:r>
            <a:r>
              <a:rPr lang="zh-TW" altLang="en-US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</a:t>
            </a:r>
            <a:endParaRPr lang="en-US" altLang="zh-TW" sz="45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en-US" altLang="zh-TW" sz="45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15:00-17:00</a:t>
            </a:r>
            <a:endParaRPr lang="en-US" altLang="zh-TW" sz="45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sz="4500" b="1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2640"/>
            <a:ext cx="1944216" cy="16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260648"/>
            <a:ext cx="7498080" cy="5987752"/>
          </a:xfrm>
        </p:spPr>
        <p:txBody>
          <a:bodyPr/>
          <a:lstStyle/>
          <a:p>
            <a:r>
              <a:rPr lang="en-US" altLang="zh-TW" dirty="0" smtClean="0">
                <a:latin typeface="新細明體"/>
                <a:ea typeface="新細明體"/>
              </a:rPr>
              <a:t>110</a:t>
            </a:r>
            <a:r>
              <a:rPr lang="zh-TW" altLang="en-US" dirty="0" smtClean="0">
                <a:latin typeface="新細明體"/>
                <a:ea typeface="新細明體"/>
              </a:rPr>
              <a:t>年度本</a:t>
            </a:r>
            <a:r>
              <a:rPr lang="zh-TW" altLang="en-US" dirty="0">
                <a:latin typeface="新細明體"/>
                <a:ea typeface="新細明體"/>
              </a:rPr>
              <a:t>會共捐出以下</a:t>
            </a:r>
            <a:r>
              <a:rPr lang="zh-TW" altLang="en-US" dirty="0" smtClean="0">
                <a:latin typeface="新細明體"/>
                <a:ea typeface="新細明體"/>
              </a:rPr>
              <a:t>物資</a:t>
            </a:r>
            <a:r>
              <a:rPr lang="en-US" altLang="zh-TW" dirty="0" smtClean="0">
                <a:latin typeface="新細明體"/>
                <a:ea typeface="新細明體"/>
              </a:rPr>
              <a:t>:</a:t>
            </a:r>
          </a:p>
          <a:p>
            <a:pPr marL="82296" indent="0">
              <a:buNone/>
            </a:pPr>
            <a:endParaRPr lang="en-US" altLang="zh-TW" dirty="0" smtClean="0">
              <a:latin typeface="新細明體"/>
              <a:ea typeface="新細明體"/>
            </a:endParaRPr>
          </a:p>
          <a:p>
            <a:pPr marL="82296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10</a:t>
            </a:fld>
            <a:endParaRPr lang="zh-TW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466849"/>
              </p:ext>
            </p:extLst>
          </p:nvPr>
        </p:nvGraphicFramePr>
        <p:xfrm>
          <a:off x="1592232" y="1017280"/>
          <a:ext cx="6436569" cy="1691640"/>
        </p:xfrm>
        <a:graphic>
          <a:graphicData uri="http://schemas.openxmlformats.org/drawingml/2006/table">
            <a:tbl>
              <a:tblPr/>
              <a:tblGrid>
                <a:gridCol w="1255916"/>
                <a:gridCol w="1412905"/>
                <a:gridCol w="1255916"/>
                <a:gridCol w="1255916"/>
                <a:gridCol w="1255916"/>
              </a:tblGrid>
              <a:tr h="60940">
                <a:tc>
                  <a:txBody>
                    <a:bodyPr/>
                    <a:lstStyle/>
                    <a:p>
                      <a:pPr algn="ctr" fontAlgn="ctr"/>
                      <a:endParaRPr lang="en-US" altLang="zh-TW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 魚貨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水果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咖啡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/>
                        </a:rPr>
                        <a:t>清潔劑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</a:tr>
              <a:tr h="111935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1" i="0" u="none" strike="noStrike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合計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500" b="1" i="0" u="none" strike="noStrike" dirty="0" smtClean="0">
                        <a:solidFill>
                          <a:srgbClr val="FF0000"/>
                        </a:solidFill>
                        <a:effectLst/>
                        <a:latin typeface="新細明體"/>
                      </a:endParaRPr>
                    </a:p>
                    <a:p>
                      <a:pPr algn="ctr" fontAlgn="ctr"/>
                      <a:r>
                        <a:rPr lang="en-US" altLang="zh-TW" sz="25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3,642</a:t>
                      </a:r>
                      <a:r>
                        <a:rPr lang="zh-TW" altLang="en-US" sz="25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公斤</a:t>
                      </a:r>
                      <a:r>
                        <a:rPr lang="zh-TW" altLang="en-US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ˉ</a:t>
                      </a:r>
                      <a:r>
                        <a:rPr lang="en-US" altLang="zh-TW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 </a:t>
                      </a:r>
                      <a:endParaRPr lang="en-US" altLang="zh-TW" sz="3000" b="1" i="0" u="none" strike="noStrike" dirty="0">
                        <a:solidFill>
                          <a:srgbClr val="FF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b="1" i="0" u="none" strike="noStrike" dirty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 </a:t>
                      </a:r>
                      <a:r>
                        <a:rPr lang="en-US" altLang="zh-TW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51</a:t>
                      </a:r>
                      <a:r>
                        <a:rPr lang="zh-TW" altLang="en-US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箱</a:t>
                      </a:r>
                      <a:r>
                        <a:rPr lang="en-US" altLang="zh-TW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 </a:t>
                      </a:r>
                      <a:endParaRPr lang="en-US" altLang="zh-TW" sz="3000" b="1" i="0" u="none" strike="noStrike" dirty="0">
                        <a:solidFill>
                          <a:srgbClr val="FF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600</a:t>
                      </a:r>
                      <a:r>
                        <a:rPr lang="zh-TW" altLang="en-US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包</a:t>
                      </a:r>
                      <a:r>
                        <a:rPr lang="en-US" altLang="zh-TW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 </a:t>
                      </a:r>
                      <a:endParaRPr lang="en-US" altLang="zh-TW" sz="3000" b="1" i="0" u="none" strike="noStrike" dirty="0">
                        <a:solidFill>
                          <a:srgbClr val="FF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24</a:t>
                      </a:r>
                      <a:r>
                        <a:rPr lang="zh-TW" altLang="en-US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瓶</a:t>
                      </a:r>
                      <a:r>
                        <a:rPr lang="en-US" altLang="zh-TW" sz="3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新細明體"/>
                        </a:rPr>
                        <a:t> </a:t>
                      </a:r>
                      <a:endParaRPr lang="en-US" altLang="zh-TW" sz="3000" b="1" i="0" u="none" strike="noStrike" dirty="0">
                        <a:solidFill>
                          <a:srgbClr val="FF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37479"/>
            <a:ext cx="2988349" cy="192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2895737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70815"/>
            <a:ext cx="297159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36" y="4440417"/>
            <a:ext cx="363638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498080" cy="1143000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500" b="1" dirty="0" smtClean="0"/>
              <a:t>宗旨二</a:t>
            </a:r>
            <a:r>
              <a:rPr lang="zh-TW" altLang="zh-TW" sz="3500" b="1" dirty="0" smtClean="0">
                <a:effectLst/>
              </a:rPr>
              <a:t>、</a:t>
            </a:r>
            <a:r>
              <a:rPr lang="zh-TW" altLang="zh-TW" sz="3500" b="1" u="sng" dirty="0" smtClean="0">
                <a:effectLst/>
              </a:rPr>
              <a:t>提供</a:t>
            </a:r>
            <a:r>
              <a:rPr lang="zh-TW" altLang="zh-TW" sz="3500" b="1" u="sng" dirty="0">
                <a:effectLst/>
              </a:rPr>
              <a:t>無名屍及中低收入戶</a:t>
            </a:r>
            <a:r>
              <a:rPr lang="zh-TW" altLang="zh-TW" sz="3500" b="1" u="sng" dirty="0" smtClean="0">
                <a:effectLst/>
              </a:rPr>
              <a:t>者</a:t>
            </a:r>
            <a:r>
              <a:rPr lang="en-US" altLang="zh-TW" sz="3500" b="1" u="sng" dirty="0" smtClean="0">
                <a:effectLst/>
              </a:rPr>
              <a:t/>
            </a:r>
            <a:br>
              <a:rPr lang="en-US" altLang="zh-TW" sz="3500" b="1" u="sng" dirty="0" smtClean="0">
                <a:effectLst/>
              </a:rPr>
            </a:br>
            <a:r>
              <a:rPr lang="zh-TW" altLang="en-US" sz="3500" b="1" dirty="0">
                <a:effectLst/>
              </a:rPr>
              <a:t> </a:t>
            </a:r>
            <a:r>
              <a:rPr lang="zh-TW" altLang="en-US" sz="3500" b="1" dirty="0" smtClean="0">
                <a:effectLst/>
              </a:rPr>
              <a:t>              </a:t>
            </a:r>
            <a:r>
              <a:rPr lang="zh-TW" altLang="zh-TW" sz="3500" b="1" u="sng" dirty="0" smtClean="0">
                <a:effectLst/>
              </a:rPr>
              <a:t>喪葬</a:t>
            </a:r>
            <a:r>
              <a:rPr lang="zh-TW" altLang="zh-TW" sz="3500" b="1" u="sng" dirty="0">
                <a:effectLst/>
              </a:rPr>
              <a:t>補助</a:t>
            </a:r>
            <a:r>
              <a:rPr lang="zh-TW" altLang="zh-TW" sz="3500" b="1" dirty="0">
                <a:effectLst/>
              </a:rPr>
              <a:t>。</a:t>
            </a:r>
            <a:r>
              <a:rPr lang="zh-TW" altLang="zh-TW" sz="3500" dirty="0">
                <a:effectLst/>
              </a:rPr>
              <a:t/>
            </a:r>
            <a:br>
              <a:rPr lang="zh-TW" altLang="zh-TW" sz="3500" dirty="0">
                <a:effectLst/>
              </a:rPr>
            </a:br>
            <a:r>
              <a:rPr lang="en-US" altLang="zh-TW" sz="3500" dirty="0" smtClean="0">
                <a:effectLst/>
              </a:rPr>
              <a:t/>
            </a:r>
            <a:br>
              <a:rPr lang="en-US" altLang="zh-TW" sz="3500" dirty="0" smtClean="0">
                <a:effectLst/>
              </a:rPr>
            </a:br>
            <a:endParaRPr lang="zh-TW" altLang="en-US" sz="35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475656" y="1196752"/>
            <a:ext cx="7458032" cy="5051648"/>
          </a:xfrm>
        </p:spPr>
        <p:txBody>
          <a:bodyPr/>
          <a:lstStyle/>
          <a:p>
            <a:r>
              <a:rPr lang="zh-TW" altLang="zh-TW" dirty="0"/>
              <a:t> </a:t>
            </a:r>
            <a:r>
              <a:rPr lang="zh-TW" altLang="zh-TW" sz="2500" b="1" dirty="0">
                <a:latin typeface="+mn-ea"/>
              </a:rPr>
              <a:t>本會與嘉義勤茂慈善會，共同協助中南部中低收入戶及貧困家庭家人往生後安葬</a:t>
            </a:r>
            <a:r>
              <a:rPr lang="zh-TW" altLang="zh-TW" sz="2500" b="1" dirty="0" smtClean="0">
                <a:latin typeface="+mn-ea"/>
              </a:rPr>
              <a:t>事宜</a:t>
            </a:r>
            <a:r>
              <a:rPr lang="zh-TW" altLang="en-US" sz="2500" b="1" dirty="0" smtClean="0">
                <a:latin typeface="+mn-ea"/>
              </a:rPr>
              <a:t>。</a:t>
            </a:r>
            <a:endParaRPr lang="en-US" altLang="zh-TW" sz="2500" b="1" dirty="0" smtClean="0">
              <a:latin typeface="+mn-ea"/>
            </a:endParaRPr>
          </a:p>
          <a:p>
            <a:r>
              <a:rPr lang="en-US" altLang="zh-TW" sz="2500" b="1" dirty="0" smtClean="0">
                <a:latin typeface="+mn-ea"/>
              </a:rPr>
              <a:t>110</a:t>
            </a:r>
            <a:r>
              <a:rPr lang="zh-TW" altLang="en-US" sz="2500" b="1" dirty="0" smtClean="0">
                <a:latin typeface="+mn-ea"/>
              </a:rPr>
              <a:t>年度一共協助</a:t>
            </a:r>
            <a:r>
              <a:rPr lang="en-US" altLang="zh-TW" sz="2500" b="1" dirty="0" smtClean="0">
                <a:latin typeface="+mn-ea"/>
              </a:rPr>
              <a:t>10</a:t>
            </a:r>
            <a:r>
              <a:rPr lang="zh-TW" altLang="en-US" sz="2500" b="1" dirty="0" smtClean="0">
                <a:latin typeface="+mn-ea"/>
              </a:rPr>
              <a:t>個案件</a:t>
            </a:r>
            <a:r>
              <a:rPr lang="en-US" altLang="zh-TW" sz="2500" b="1" dirty="0" smtClean="0">
                <a:latin typeface="+mn-ea"/>
              </a:rPr>
              <a:t>, </a:t>
            </a:r>
            <a:r>
              <a:rPr lang="zh-TW" altLang="en-US" sz="2500" b="1" dirty="0" smtClean="0">
                <a:latin typeface="+mn-ea"/>
              </a:rPr>
              <a:t>明細如下</a:t>
            </a:r>
            <a:r>
              <a:rPr lang="en-US" altLang="zh-TW" sz="2500" b="1" dirty="0" smtClean="0">
                <a:latin typeface="新細明體"/>
                <a:ea typeface="新細明體"/>
              </a:rPr>
              <a:t>:</a:t>
            </a:r>
          </a:p>
          <a:p>
            <a:pPr marL="82296" indent="0">
              <a:buNone/>
            </a:pPr>
            <a:endParaRPr lang="en-US" altLang="zh-TW" b="1" dirty="0" smtClean="0">
              <a:latin typeface="新細明體"/>
              <a:ea typeface="新細明體"/>
            </a:endParaRPr>
          </a:p>
          <a:p>
            <a:pPr marL="82296" indent="0">
              <a:buNone/>
            </a:pPr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79" y="2636912"/>
            <a:ext cx="780681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1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62088" cy="1156990"/>
          </a:xfrm>
        </p:spPr>
        <p:txBody>
          <a:bodyPr>
            <a:noAutofit/>
          </a:bodyPr>
          <a:lstStyle/>
          <a:p>
            <a:r>
              <a:rPr lang="en-US" altLang="zh-TW" sz="3500" dirty="0" smtClean="0">
                <a:effectLst/>
              </a:rPr>
              <a:t/>
            </a:r>
            <a:br>
              <a:rPr lang="en-US" altLang="zh-TW" sz="3500" dirty="0" smtClean="0">
                <a:effectLst/>
              </a:rPr>
            </a:br>
            <a:r>
              <a:rPr lang="zh-TW" altLang="en-US" sz="3500" b="1" dirty="0" smtClean="0">
                <a:effectLst/>
              </a:rPr>
              <a:t>宗旨</a:t>
            </a:r>
            <a:r>
              <a:rPr lang="zh-TW" altLang="zh-TW" sz="3500" b="1" dirty="0" smtClean="0">
                <a:effectLst/>
              </a:rPr>
              <a:t>三</a:t>
            </a:r>
            <a:r>
              <a:rPr lang="zh-TW" altLang="zh-TW" sz="3500" b="1" dirty="0">
                <a:effectLst/>
              </a:rPr>
              <a:t>、提供公私立慈善機構物資及</a:t>
            </a:r>
            <a:r>
              <a:rPr lang="zh-TW" altLang="zh-TW" sz="3500" b="1" dirty="0" smtClean="0">
                <a:effectLst/>
              </a:rPr>
              <a:t>人</a:t>
            </a:r>
            <a:r>
              <a:rPr lang="zh-TW" altLang="en-US" sz="3500" b="1" dirty="0" smtClean="0">
                <a:effectLst/>
              </a:rPr>
              <a:t>   </a:t>
            </a:r>
            <a:r>
              <a:rPr lang="en-US" altLang="zh-TW" sz="3500" b="1" dirty="0" smtClean="0">
                <a:effectLst/>
              </a:rPr>
              <a:t/>
            </a:r>
            <a:br>
              <a:rPr lang="en-US" altLang="zh-TW" sz="3500" b="1" dirty="0" smtClean="0">
                <a:effectLst/>
              </a:rPr>
            </a:br>
            <a:r>
              <a:rPr lang="zh-TW" altLang="en-US" sz="3500" b="1" dirty="0">
                <a:effectLst/>
              </a:rPr>
              <a:t> </a:t>
            </a:r>
            <a:r>
              <a:rPr lang="zh-TW" altLang="en-US" sz="3500" b="1" dirty="0" smtClean="0">
                <a:effectLst/>
              </a:rPr>
              <a:t>               </a:t>
            </a:r>
            <a:r>
              <a:rPr lang="zh-TW" altLang="zh-TW" sz="3500" b="1" dirty="0" smtClean="0">
                <a:effectLst/>
              </a:rPr>
              <a:t>力</a:t>
            </a:r>
            <a:r>
              <a:rPr lang="zh-TW" altLang="zh-TW" sz="3500" b="1" dirty="0">
                <a:effectLst/>
              </a:rPr>
              <a:t>支援協助。</a:t>
            </a:r>
            <a:br>
              <a:rPr lang="zh-TW" altLang="zh-TW" sz="3500" b="1" dirty="0">
                <a:effectLst/>
              </a:rPr>
            </a:br>
            <a:endParaRPr lang="zh-TW" altLang="en-US" sz="35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1340768"/>
            <a:ext cx="7858120" cy="4800600"/>
          </a:xfrm>
        </p:spPr>
        <p:txBody>
          <a:bodyPr/>
          <a:lstStyle/>
          <a:p>
            <a:pPr marL="82296" indent="0">
              <a:buNone/>
            </a:pPr>
            <a:r>
              <a:rPr lang="zh-TW" altLang="en-US" sz="3000" b="1" dirty="0" smtClean="0"/>
              <a:t>一</a:t>
            </a:r>
            <a:r>
              <a:rPr lang="zh-TW" altLang="en-US" sz="3000" b="1" dirty="0" smtClean="0">
                <a:latin typeface="新細明體"/>
                <a:ea typeface="新細明體"/>
              </a:rPr>
              <a:t>、江翠國小</a:t>
            </a:r>
            <a:r>
              <a:rPr lang="en-US" altLang="zh-TW" sz="3000" b="1" dirty="0" smtClean="0">
                <a:latin typeface="新細明體"/>
                <a:ea typeface="新細明體"/>
              </a:rPr>
              <a:t>-</a:t>
            </a:r>
            <a:r>
              <a:rPr lang="zh-TW" altLang="en-US" sz="3000" b="1" dirty="0" smtClean="0">
                <a:latin typeface="新細明體"/>
                <a:ea typeface="新細明體"/>
              </a:rPr>
              <a:t>課後班補助</a:t>
            </a:r>
            <a:endParaRPr lang="en-US" altLang="zh-TW" sz="3000" b="1" dirty="0" smtClean="0">
              <a:latin typeface="新細明體"/>
              <a:ea typeface="新細明體"/>
            </a:endParaRPr>
          </a:p>
          <a:p>
            <a:pPr marL="82296" indent="0">
              <a:buNone/>
            </a:pPr>
            <a:endParaRPr lang="en-US" altLang="zh-TW" dirty="0" smtClean="0">
              <a:latin typeface="新細明體"/>
              <a:ea typeface="新細明體"/>
            </a:endParaRPr>
          </a:p>
          <a:p>
            <a:pPr marL="82296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395886" cy="4928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62977"/>
            <a:ext cx="4582581" cy="325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2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000" dirty="0" smtClean="0">
                <a:solidFill>
                  <a:schemeClr val="tx1"/>
                </a:solidFill>
              </a:rPr>
              <a:t>二</a:t>
            </a:r>
            <a:r>
              <a:rPr lang="zh-TW" altLang="en-US" sz="3000" dirty="0" smtClean="0">
                <a:solidFill>
                  <a:schemeClr val="tx1"/>
                </a:solidFill>
                <a:latin typeface="新細明體"/>
                <a:ea typeface="新細明體"/>
              </a:rPr>
              <a:t>、育成基金會南港養護中心</a:t>
            </a:r>
            <a:r>
              <a:rPr lang="en-US" altLang="zh-TW" sz="3000" dirty="0" smtClean="0">
                <a:solidFill>
                  <a:schemeClr val="tx1"/>
                </a:solidFill>
                <a:latin typeface="新細明體"/>
                <a:ea typeface="新細明體"/>
              </a:rPr>
              <a:t/>
            </a:r>
            <a:br>
              <a:rPr lang="en-US" altLang="zh-TW" sz="3000" dirty="0" smtClean="0">
                <a:solidFill>
                  <a:schemeClr val="tx1"/>
                </a:solidFill>
                <a:latin typeface="新細明體"/>
                <a:ea typeface="新細明體"/>
              </a:rPr>
            </a:br>
            <a:endParaRPr lang="zh-TW" altLang="en-US" sz="300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32403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39"/>
            <a:ext cx="3672408" cy="247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09" y="980728"/>
            <a:ext cx="3753481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5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260648"/>
            <a:ext cx="7818072" cy="598775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zh-TW" altLang="en-US" sz="30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</a:t>
            </a:r>
            <a:r>
              <a:rPr lang="zh-TW" altLang="en-US" sz="30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、樂山教養院</a:t>
            </a:r>
            <a:endParaRPr lang="en-US" altLang="zh-TW" sz="30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82296" indent="0">
              <a:buNone/>
            </a:pPr>
            <a:r>
              <a:rPr lang="en-US" altLang="zh-TW" sz="28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en-US" altLang="zh-TW" sz="28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 </a:t>
            </a:r>
            <a:r>
              <a:rPr lang="zh-TW" altLang="en-US" sz="25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水果 及各項食材捐贈數量</a:t>
            </a:r>
            <a:endParaRPr lang="en-US" altLang="zh-TW" sz="25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8" y="3645024"/>
            <a:ext cx="7597775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44" y="1392238"/>
            <a:ext cx="3867820" cy="21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04664"/>
            <a:ext cx="3096344" cy="319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2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260648"/>
            <a:ext cx="7602048" cy="5987752"/>
          </a:xfrm>
        </p:spPr>
        <p:txBody>
          <a:bodyPr/>
          <a:lstStyle/>
          <a:p>
            <a:pPr marL="82296" indent="0">
              <a:buNone/>
            </a:pPr>
            <a:r>
              <a:rPr lang="en-US" altLang="zh-TW" sz="30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30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二</a:t>
            </a:r>
            <a:r>
              <a:rPr lang="en-US" altLang="zh-TW" sz="30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sz="30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潔牙計畫經費補助</a:t>
            </a:r>
            <a:endParaRPr lang="en-US" altLang="zh-TW" sz="30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82296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3002"/>
            <a:ext cx="6984776" cy="338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37112"/>
            <a:ext cx="698477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2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54562"/>
          </a:xfrm>
        </p:spPr>
        <p:txBody>
          <a:bodyPr/>
          <a:lstStyle/>
          <a:p>
            <a:r>
              <a:rPr lang="zh-TW" altLang="en-US" dirty="0" smtClean="0"/>
              <a:t> 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樂山教養院潔牙比賽影片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&lt;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陳嘉芳 院長 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&gt;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60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54562"/>
          </a:xfrm>
        </p:spPr>
        <p:txBody>
          <a:bodyPr/>
          <a:lstStyle/>
          <a:p>
            <a:r>
              <a:rPr lang="zh-TW" altLang="en-US" dirty="0" smtClean="0"/>
              <a:t> 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樂山教養院潔牙比賽影片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&lt;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比賽縮影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&gt;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1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7498080" cy="648072"/>
          </a:xfrm>
        </p:spPr>
        <p:txBody>
          <a:bodyPr>
            <a:noAutofit/>
          </a:bodyPr>
          <a:lstStyle/>
          <a:p>
            <a:r>
              <a:rPr lang="zh-TW" altLang="en-US" sz="3500" b="1" dirty="0" smtClean="0">
                <a:effectLst/>
              </a:rPr>
              <a:t>宗旨</a:t>
            </a:r>
            <a:r>
              <a:rPr lang="zh-TW" altLang="zh-TW" sz="3500" b="1" dirty="0" smtClean="0">
                <a:effectLst/>
              </a:rPr>
              <a:t>四</a:t>
            </a:r>
            <a:r>
              <a:rPr lang="zh-TW" altLang="zh-TW" sz="3500" b="1" dirty="0">
                <a:effectLst/>
              </a:rPr>
              <a:t>、社會急難救助之服務。</a:t>
            </a:r>
            <a:br>
              <a:rPr lang="zh-TW" altLang="zh-TW" sz="3500" b="1" dirty="0">
                <a:effectLst/>
              </a:rPr>
            </a:br>
            <a:endParaRPr lang="zh-TW" altLang="en-US" sz="35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7664" y="980728"/>
            <a:ext cx="7386024" cy="5267672"/>
          </a:xfrm>
        </p:spPr>
        <p:txBody>
          <a:bodyPr/>
          <a:lstStyle/>
          <a:p>
            <a:r>
              <a:rPr lang="zh-TW" altLang="en-US" b="1" dirty="0" smtClean="0"/>
              <a:t>新竹縣尖石鄉新光國小莊同學案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67277"/>
            <a:ext cx="7309123" cy="555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170000" cy="994122"/>
          </a:xfrm>
        </p:spPr>
        <p:txBody>
          <a:bodyPr/>
          <a:lstStyle/>
          <a:p>
            <a:r>
              <a:rPr lang="en-US" altLang="zh-TW" dirty="0" smtClean="0"/>
              <a:t>110</a:t>
            </a:r>
            <a:r>
              <a:rPr lang="zh-TW" altLang="en-US" dirty="0" smtClean="0"/>
              <a:t>年度物資捐贈數量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08" y="1340768"/>
            <a:ext cx="4176464" cy="332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32" y="3430238"/>
            <a:ext cx="3024336" cy="163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17816"/>
            <a:ext cx="2915816" cy="2112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84" y="4869160"/>
            <a:ext cx="3096344" cy="1808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28" y="4869160"/>
            <a:ext cx="2884864" cy="1691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1"/>
            <a:ext cx="7848872" cy="662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5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54562"/>
          </a:xfrm>
        </p:spPr>
        <p:txBody>
          <a:bodyPr/>
          <a:lstStyle/>
          <a:p>
            <a:pPr algn="ctr"/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新 光 國 小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&lt;</a:t>
            </a:r>
            <a:r>
              <a:rPr lang="zh-TW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莊同學 </a:t>
            </a:r>
            <a: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&gt;</a:t>
            </a:r>
            <a:br>
              <a:rPr lang="en-US" altLang="zh-TW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感謝影片</a:t>
            </a:r>
            <a:endParaRPr lang="zh-TW" alt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8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5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五</a:t>
            </a:r>
            <a:r>
              <a:rPr lang="zh-TW" altLang="en-US" sz="5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</a:t>
            </a:r>
            <a:r>
              <a:rPr lang="en-US" altLang="zh-TW" sz="5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110</a:t>
            </a:r>
            <a:r>
              <a:rPr lang="zh-TW" altLang="en-US" sz="5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</a:rPr>
              <a:t>年度財務</a:t>
            </a:r>
            <a:endParaRPr lang="en-US" altLang="zh-TW" sz="52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</a:endParaRPr>
          </a:p>
          <a:p>
            <a:pPr marL="0" indent="0" algn="ctr">
              <a:buNone/>
            </a:pPr>
            <a:r>
              <a:rPr lang="zh-TW" altLang="en-US" sz="5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</a:rPr>
              <a:t>收支報告</a:t>
            </a:r>
            <a:endParaRPr lang="en-US" altLang="zh-TW" sz="52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</a:endParaRPr>
          </a:p>
          <a:p>
            <a:pPr marL="0" indent="0">
              <a:buNone/>
            </a:pP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</a:rPr>
              <a:t>           </a:t>
            </a: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3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3489"/>
            <a:ext cx="6264697" cy="68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8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757968" y="145380"/>
            <a:ext cx="6568440" cy="119538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3500" b="1" dirty="0">
                <a:solidFill>
                  <a:srgbClr val="FF0000"/>
                </a:solidFill>
              </a:rPr>
              <a:t>     </a:t>
            </a:r>
            <a:r>
              <a:rPr lang="en-US" altLang="zh-TW" sz="3500" b="1" dirty="0">
                <a:solidFill>
                  <a:schemeClr val="accent2">
                    <a:lumMod val="50000"/>
                  </a:schemeClr>
                </a:solidFill>
              </a:rPr>
              <a:t>110</a:t>
            </a:r>
            <a:r>
              <a:rPr lang="zh-TW" altLang="en-US" sz="3500" b="1" dirty="0">
                <a:solidFill>
                  <a:schemeClr val="accent2">
                    <a:lumMod val="50000"/>
                  </a:schemeClr>
                </a:solidFill>
              </a:rPr>
              <a:t>年度專案計畫支出</a:t>
            </a:r>
            <a:r>
              <a:rPr lang="zh-TW" altLang="en-US" sz="3500" b="1" dirty="0" smtClean="0">
                <a:solidFill>
                  <a:schemeClr val="accent2">
                    <a:lumMod val="50000"/>
                  </a:schemeClr>
                </a:solidFill>
              </a:rPr>
              <a:t>比例</a:t>
            </a:r>
            <a:endParaRPr lang="en-US" altLang="zh-TW" sz="3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r>
              <a:rPr lang="zh-TW" altLang="en-US" sz="3500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en-US" altLang="zh-TW" sz="3500" b="1" dirty="0" smtClean="0">
                <a:solidFill>
                  <a:schemeClr val="accent2">
                    <a:lumMod val="50000"/>
                  </a:schemeClr>
                </a:solidFill>
              </a:rPr>
              <a:t>&lt;</a:t>
            </a:r>
            <a:r>
              <a:rPr lang="zh-TW" altLang="en-US" sz="3500" b="1" dirty="0" smtClean="0">
                <a:solidFill>
                  <a:schemeClr val="accent2">
                    <a:lumMod val="50000"/>
                  </a:schemeClr>
                </a:solidFill>
              </a:rPr>
              <a:t>支出金額</a:t>
            </a:r>
            <a:r>
              <a:rPr lang="en-US" altLang="zh-TW" sz="35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ja-JP" altLang="en-US" sz="3500" b="1" dirty="0" smtClean="0">
                <a:solidFill>
                  <a:schemeClr val="accent2">
                    <a:lumMod val="50000"/>
                  </a:schemeClr>
                </a:solidFill>
              </a:rPr>
              <a:t>　</a:t>
            </a:r>
            <a:r>
              <a:rPr lang="en-US" altLang="ja-JP" sz="3500" b="1" dirty="0" smtClean="0">
                <a:solidFill>
                  <a:schemeClr val="accent2">
                    <a:lumMod val="50000"/>
                  </a:schemeClr>
                </a:solidFill>
              </a:rPr>
              <a:t>837,356</a:t>
            </a:r>
            <a:r>
              <a:rPr lang="ja-JP" altLang="en-US" sz="3500" b="1" dirty="0" smtClean="0">
                <a:solidFill>
                  <a:schemeClr val="accent2">
                    <a:lumMod val="50000"/>
                  </a:schemeClr>
                </a:solidFill>
              </a:rPr>
              <a:t>元</a:t>
            </a:r>
            <a:r>
              <a:rPr lang="en-US" altLang="zh-TW" sz="3500" b="1" dirty="0" smtClean="0">
                <a:solidFill>
                  <a:schemeClr val="accent2">
                    <a:lumMod val="50000"/>
                  </a:schemeClr>
                </a:solidFill>
              </a:rPr>
              <a:t>&gt;</a:t>
            </a:r>
            <a:endParaRPr lang="zh-TW" altLang="en-US" sz="3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801639"/>
              </p:ext>
            </p:extLst>
          </p:nvPr>
        </p:nvGraphicFramePr>
        <p:xfrm>
          <a:off x="1074420" y="-387424"/>
          <a:ext cx="8069580" cy="931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76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dirty="0"/>
              <a:t> </a:t>
            </a:r>
            <a:r>
              <a:rPr lang="zh-TW" altLang="en-US" sz="5000" b="1" dirty="0" smtClean="0">
                <a:solidFill>
                  <a:srgbClr val="FF0000"/>
                </a:solidFill>
              </a:rPr>
              <a:t>六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111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年度工作計畫及收支預算報告</a:t>
            </a: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2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10039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5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760"/>
            <a:ext cx="7992888" cy="650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8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99288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1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098578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en-US" altLang="zh-T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(</a:t>
            </a: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一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)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新細明體"/>
                <a:ea typeface="新細明體"/>
              </a:rPr>
              <a:t>、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111</a:t>
            </a: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年度樂山教養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院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潔</a:t>
            </a: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牙計畫補助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案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zh-TW" alt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計畫</a:t>
            </a:r>
            <a:r>
              <a:rPr lang="en-US" altLang="zh-TW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  <a:r>
              <a:rPr lang="zh-TW" alt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每月捐助參萬元以內</a:t>
            </a:r>
            <a:r>
              <a:rPr lang="en-US" altLang="zh-TW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經費補助潔牙用品採購</a:t>
            </a:r>
            <a:endParaRPr lang="zh-TW" altLang="en-US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1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962674"/>
          </a:xfrm>
        </p:spPr>
        <p:txBody>
          <a:bodyPr/>
          <a:lstStyle/>
          <a:p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TW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(</a:t>
            </a: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二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)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新細明體"/>
                <a:ea typeface="新細明體"/>
              </a:rPr>
              <a:t>、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111</a:t>
            </a: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年度新竹縣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尖石鄉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新光</a:t>
            </a: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國小莊同學物資捐贈</a:t>
            </a: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案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計畫</a:t>
            </a: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1.</a:t>
            </a:r>
            <a:r>
              <a:rPr lang="zh-TW" alt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每兩個月捐贈等值</a:t>
            </a:r>
            <a: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r>
              <a:rPr lang="zh-TW" alt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萬元物資</a:t>
            </a:r>
            <a: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2.</a:t>
            </a:r>
            <a:r>
              <a:rPr lang="zh-TW" alt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預計</a:t>
            </a:r>
            <a: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111</a:t>
            </a:r>
            <a:r>
              <a:rPr lang="zh-TW" alt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年上半年度進行訪視</a:t>
            </a:r>
            <a: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zh-TW" altLang="en-US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TW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3.</a:t>
            </a:r>
            <a:r>
              <a:rPr lang="zh-TW" alt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參訪新光國小及新光部落</a:t>
            </a:r>
            <a:endParaRPr lang="zh-TW" altLang="en-US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一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、會議開始</a:t>
            </a:r>
            <a:endParaRPr lang="en-US" altLang="zh-TW" sz="5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  <a:ea typeface="新細明體"/>
            </a:endParaRPr>
          </a:p>
          <a:p>
            <a:pPr marL="0" indent="0">
              <a:buNone/>
            </a:pP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2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 七、臨時動議</a:t>
            </a: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2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</a:t>
            </a:r>
            <a:r>
              <a:rPr lang="zh-TW" altLang="en-US" sz="5000" b="1" dirty="0" smtClean="0">
                <a:solidFill>
                  <a:srgbClr val="FF0000"/>
                </a:solidFill>
              </a:rPr>
              <a:t>八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 散 會</a:t>
            </a: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14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403648" y="548680"/>
            <a:ext cx="7530040" cy="5699720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82296" indent="0" algn="ctr">
              <a:buNone/>
            </a:pPr>
            <a:r>
              <a:rPr lang="zh-TW" altLang="en-US" dirty="0" smtClean="0"/>
              <a:t> </a:t>
            </a:r>
            <a:r>
              <a:rPr lang="zh-TW" altLang="en-US" sz="7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中場休息</a:t>
            </a:r>
            <a:endParaRPr lang="zh-TW" altLang="en-US" sz="7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5000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403648" y="548680"/>
            <a:ext cx="7530040" cy="5699720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82296" indent="0" algn="ctr">
              <a:buNone/>
            </a:pPr>
            <a:r>
              <a:rPr lang="zh-TW" altLang="en-US" dirty="0" smtClean="0"/>
              <a:t> </a:t>
            </a:r>
            <a:r>
              <a:rPr lang="zh-TW" altLang="en-US" sz="7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清酒講座</a:t>
            </a:r>
            <a:endParaRPr lang="zh-TW" altLang="en-US" sz="7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768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403648" y="548680"/>
            <a:ext cx="7530040" cy="5699720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82296" indent="0" algn="ctr">
              <a:buNone/>
            </a:pPr>
            <a:r>
              <a:rPr lang="zh-TW" altLang="en-US" sz="7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會後餐敘</a:t>
            </a:r>
            <a:endParaRPr lang="zh-TW" altLang="en-US" sz="7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02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260648"/>
            <a:ext cx="7848872" cy="6408712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57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街友關懷活動</a:t>
            </a:r>
            <a:endParaRPr lang="en-US" altLang="zh-TW" sz="5700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b="1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準備時間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19:15-19:45</a:t>
            </a:r>
          </a:p>
          <a:p>
            <a:pPr marL="82296" indent="0">
              <a:buNone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地點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彭園餐廳一樓大廳</a:t>
            </a:r>
            <a:endParaRPr lang="en-US" altLang="zh-TW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北市板橋區雙十路二段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239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樓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</a:p>
          <a:p>
            <a:pPr marL="82296" indent="0">
              <a:buNone/>
            </a:pPr>
            <a:endParaRPr lang="en-US" altLang="zh-TW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活動時間</a:t>
            </a:r>
            <a:r>
              <a:rPr lang="en-US" altLang="zh-TW" sz="4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20:15-21:30</a:t>
            </a:r>
          </a:p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集合地點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台北車站西三門</a:t>
            </a:r>
            <a:endParaRPr lang="en-US" altLang="zh-TW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發放時間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台北車站 龍山寺</a:t>
            </a:r>
            <a:endParaRPr lang="en-US" altLang="zh-TW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愛心物資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口罩、 手套 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襪子、</a:t>
            </a:r>
            <a:endParaRPr lang="en-US" altLang="zh-TW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zh-TW" altLang="en-US" sz="460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60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毛巾</a:t>
            </a:r>
            <a:r>
              <a:rPr lang="zh-TW" altLang="en-US" sz="4600">
                <a:latin typeface="標楷體" panose="03000509000000000000" pitchFamily="65" charset="-120"/>
                <a:ea typeface="標楷體" panose="03000509000000000000" pitchFamily="65" charset="-120"/>
              </a:rPr>
              <a:t>、 </a:t>
            </a:r>
            <a:r>
              <a:rPr lang="zh-TW" altLang="en-US" sz="4600" smtClean="0">
                <a:latin typeface="標楷體" panose="03000509000000000000" pitchFamily="65" charset="-120"/>
                <a:ea typeface="標楷體" panose="03000509000000000000" pitchFamily="65" charset="-120"/>
              </a:rPr>
              <a:t>暖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暖包及水果組</a:t>
            </a:r>
            <a:endParaRPr lang="en-US" altLang="zh-TW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296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1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</a:t>
            </a:r>
            <a:r>
              <a:rPr lang="zh-TW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二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、理事長致詞</a:t>
            </a:r>
            <a:endParaRPr lang="en-US" altLang="zh-TW" sz="5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  <a:ea typeface="新細明體"/>
            </a:endParaRPr>
          </a:p>
          <a:p>
            <a:pPr marL="0" indent="0">
              <a:buNone/>
            </a:pP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9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三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、來賓致詞</a:t>
            </a:r>
            <a:endParaRPr lang="en-US" altLang="zh-TW" sz="5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        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(</a:t>
            </a:r>
            <a:r>
              <a:rPr lang="zh-TW" altLang="en-US" sz="5400" b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呂文賓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總顧問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)</a:t>
            </a:r>
            <a:r>
              <a:rPr lang="zh-TW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</a:t>
            </a: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70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三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、來賓致詞</a:t>
            </a:r>
            <a:endParaRPr lang="en-US" altLang="zh-TW" sz="5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       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(</a:t>
            </a:r>
            <a:r>
              <a:rPr lang="zh-TW" altLang="en-US" sz="5400" b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黃王明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執行顧問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)</a:t>
            </a:r>
            <a:r>
              <a:rPr lang="zh-TW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</a:t>
            </a: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32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三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、來賓致詞</a:t>
            </a:r>
            <a:endParaRPr lang="en-US" altLang="zh-TW" sz="5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  <a:ea typeface="新細明體"/>
            </a:endParaRPr>
          </a:p>
          <a:p>
            <a:pPr marL="0" indent="0">
              <a:buNone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     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(</a:t>
            </a:r>
            <a:r>
              <a:rPr lang="zh-TW" altLang="en-US" sz="5400" b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陳民雄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 執行顧問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)</a:t>
            </a:r>
            <a:r>
              <a:rPr lang="zh-TW" alt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</a:t>
            </a: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20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467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四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、</a:t>
            </a:r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  <a:ea typeface="新細明體"/>
              </a:rPr>
              <a:t>110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新細明體"/>
              </a:rPr>
              <a:t>年度工作報告</a:t>
            </a:r>
            <a:endParaRPr lang="en-US" altLang="zh-TW" sz="5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新細明體"/>
            </a:endParaRPr>
          </a:p>
          <a:p>
            <a:pPr marL="0" indent="0">
              <a:buNone/>
            </a:pPr>
            <a:endParaRPr lang="zh-TW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71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08912" cy="72008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  </a:t>
            </a:r>
            <a:r>
              <a:rPr lang="zh-TW" altLang="en-US" sz="3900" b="1" dirty="0" smtClean="0"/>
              <a:t>宗旨一</a:t>
            </a:r>
            <a:r>
              <a:rPr lang="en-US" altLang="zh-TW" sz="3900" b="1" dirty="0" smtClean="0"/>
              <a:t>:</a:t>
            </a:r>
            <a:r>
              <a:rPr lang="zh-TW" altLang="zh-TW" sz="3900" b="1" u="sng" dirty="0">
                <a:effectLst/>
              </a:rPr>
              <a:t>提供物資給街友及中低收入戶者</a:t>
            </a:r>
            <a:r>
              <a:rPr lang="zh-TW" altLang="zh-TW" sz="3900" b="1" dirty="0">
                <a:effectLst/>
              </a:rPr>
              <a:t>。</a:t>
            </a:r>
            <a:br>
              <a:rPr lang="zh-TW" altLang="zh-TW" sz="3900" b="1" dirty="0">
                <a:effectLst/>
              </a:rPr>
            </a:br>
            <a:r>
              <a:rPr lang="en-US" altLang="zh-TW" sz="3900" dirty="0" smtClean="0"/>
              <a:t/>
            </a:r>
            <a:br>
              <a:rPr lang="en-US" altLang="zh-TW" sz="3900" dirty="0" smtClean="0"/>
            </a:br>
            <a:endParaRPr lang="zh-TW" altLang="en-US" sz="39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zh-TW" altLang="en-US" b="1" dirty="0" smtClean="0"/>
              <a:t>一 </a:t>
            </a:r>
            <a:r>
              <a:rPr lang="zh-TW" altLang="en-US" b="1" dirty="0" smtClean="0">
                <a:latin typeface="新細明體"/>
                <a:ea typeface="新細明體"/>
              </a:rPr>
              <a:t>、</a:t>
            </a:r>
            <a:r>
              <a:rPr lang="zh-TW" altLang="en-US" b="1" dirty="0" smtClean="0"/>
              <a:t>惜食廚房</a:t>
            </a:r>
            <a:endParaRPr lang="en-US" altLang="zh-TW" b="1" dirty="0" smtClean="0"/>
          </a:p>
          <a:p>
            <a:r>
              <a:rPr lang="en-US" altLang="zh-TW" sz="2000" dirty="0" smtClean="0"/>
              <a:t>109</a:t>
            </a:r>
            <a:r>
              <a:rPr lang="zh-TW" altLang="en-US" sz="2000" dirty="0" smtClean="0"/>
              <a:t>年</a:t>
            </a:r>
            <a:r>
              <a:rPr lang="en-US" altLang="zh-TW" sz="2000" dirty="0" smtClean="0"/>
              <a:t>9</a:t>
            </a:r>
            <a:r>
              <a:rPr lang="zh-TW" altLang="en-US" sz="2000" dirty="0" smtClean="0"/>
              <a:t>月開始本會每月固定捐贈魚貨及水果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讓惜食廚房每日製作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447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個</a:t>
            </a:r>
            <a:r>
              <a:rPr lang="zh-TW" altLang="en-US" sz="2000" dirty="0" smtClean="0"/>
              <a:t>愛心便當送給台北市及新北市中低戶</a:t>
            </a:r>
            <a:r>
              <a:rPr lang="zh-TW" altLang="en-US" sz="2000" dirty="0" smtClean="0">
                <a:latin typeface="新細明體"/>
                <a:ea typeface="新細明體"/>
              </a:rPr>
              <a:t>。</a:t>
            </a:r>
            <a:endParaRPr lang="en-US" altLang="zh-TW" sz="2000" dirty="0">
              <a:latin typeface="新細明體"/>
              <a:ea typeface="新細明體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pPr marL="82296" indent="0">
              <a:buNone/>
            </a:pPr>
            <a:r>
              <a:rPr lang="zh-TW" altLang="en-US" dirty="0" smtClean="0">
                <a:latin typeface="新細明體"/>
                <a:ea typeface="新細明體"/>
              </a:rPr>
              <a:t>     </a:t>
            </a:r>
            <a:endParaRPr lang="en-US" altLang="zh-TW" dirty="0">
              <a:latin typeface="新細明體"/>
              <a:ea typeface="新細明體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pPr marL="82296" indent="0">
              <a:buNone/>
            </a:pPr>
            <a:r>
              <a:rPr lang="zh-TW" altLang="en-US" dirty="0" smtClean="0"/>
              <a:t> 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468052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4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2578</TotalTime>
  <Words>503</Words>
  <Application>Microsoft Office PowerPoint</Application>
  <PresentationFormat>如螢幕大小 (4:3)</PresentationFormat>
  <Paragraphs>159</Paragraphs>
  <Slides>35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夏至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宗旨一:提供物資給街友及中低收入戶者。  </vt:lpstr>
      <vt:lpstr>PowerPoint 簡報</vt:lpstr>
      <vt:lpstr>  宗旨二、提供無名屍及中低收入戶者                喪葬補助。  </vt:lpstr>
      <vt:lpstr> 宗旨三、提供公私立慈善機構物資及人                    力支援協助。 </vt:lpstr>
      <vt:lpstr>二、育成基金會南港養護中心 </vt:lpstr>
      <vt:lpstr>PowerPoint 簡報</vt:lpstr>
      <vt:lpstr>PowerPoint 簡報</vt:lpstr>
      <vt:lpstr> 樂山教養院潔牙比賽影片              &lt; 陳嘉芳 院長 &gt;</vt:lpstr>
      <vt:lpstr> 樂山教養院潔牙比賽影片                &lt; 比賽縮影&gt;</vt:lpstr>
      <vt:lpstr>宗旨四、社會急難救助之服務。 </vt:lpstr>
      <vt:lpstr>110年度物資捐贈數量</vt:lpstr>
      <vt:lpstr>新 光 國 小 &lt; 莊同學 &gt; 感謝影片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(一)、111年度樂山教養院          潔牙計畫補助案     計畫: 每月捐助參萬元以內          經費補助潔牙用品採購</vt:lpstr>
      <vt:lpstr> (二)、111年度新竹縣尖石鄉      新光國小莊同學物資捐贈案 計畫:   1.每兩個月捐贈等值1萬元物資  2.預計111年上半年度進行訪視  3.參訪新光國小及新光部落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195</cp:revision>
  <cp:lastPrinted>2022-01-12T07:53:25Z</cp:lastPrinted>
  <dcterms:created xsi:type="dcterms:W3CDTF">2020-12-17T04:45:09Z</dcterms:created>
  <dcterms:modified xsi:type="dcterms:W3CDTF">2022-03-29T03:37:10Z</dcterms:modified>
</cp:coreProperties>
</file>