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2" r:id="rId1"/>
  </p:sldMasterIdLst>
  <p:notesMasterIdLst>
    <p:notesMasterId r:id="rId38"/>
  </p:notesMasterIdLst>
  <p:sldIdLst>
    <p:sldId id="256" r:id="rId2"/>
    <p:sldId id="257" r:id="rId3"/>
    <p:sldId id="260" r:id="rId4"/>
    <p:sldId id="259" r:id="rId5"/>
    <p:sldId id="332" r:id="rId6"/>
    <p:sldId id="334" r:id="rId7"/>
    <p:sldId id="343" r:id="rId8"/>
    <p:sldId id="342" r:id="rId9"/>
    <p:sldId id="333" r:id="rId10"/>
    <p:sldId id="297" r:id="rId11"/>
    <p:sldId id="309" r:id="rId12"/>
    <p:sldId id="310" r:id="rId13"/>
    <p:sldId id="311" r:id="rId14"/>
    <p:sldId id="312" r:id="rId15"/>
    <p:sldId id="329" r:id="rId16"/>
    <p:sldId id="318" r:id="rId17"/>
    <p:sldId id="319" r:id="rId18"/>
    <p:sldId id="325" r:id="rId19"/>
    <p:sldId id="313" r:id="rId20"/>
    <p:sldId id="326" r:id="rId21"/>
    <p:sldId id="299" r:id="rId22"/>
    <p:sldId id="315" r:id="rId23"/>
    <p:sldId id="316" r:id="rId24"/>
    <p:sldId id="335" r:id="rId25"/>
    <p:sldId id="340" r:id="rId26"/>
    <p:sldId id="341" r:id="rId27"/>
    <p:sldId id="276" r:id="rId28"/>
    <p:sldId id="328" r:id="rId29"/>
    <p:sldId id="330" r:id="rId30"/>
    <p:sldId id="331" r:id="rId31"/>
    <p:sldId id="336" r:id="rId32"/>
    <p:sldId id="337" r:id="rId33"/>
    <p:sldId id="338" r:id="rId34"/>
    <p:sldId id="277" r:id="rId35"/>
    <p:sldId id="339" r:id="rId36"/>
    <p:sldId id="278" r:id="rId37"/>
  </p:sldIdLst>
  <p:sldSz cx="9144000" cy="6858000" type="screen4x3"/>
  <p:notesSz cx="6888163" cy="100203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FD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34" autoAdjust="0"/>
  </p:normalViewPr>
  <p:slideViewPr>
    <p:cSldViewPr>
      <p:cViewPr>
        <p:scale>
          <a:sx n="83" d="100"/>
          <a:sy n="83" d="100"/>
        </p:scale>
        <p:origin x="-141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D:\User\Desktop\&#33311;&#28639;\&#36001;&#21209;&#30456;&#38364;\&#24115;&#21209;&#25910;&#25903;&#26126;&#32048;&#34920;\110&#24180;&#24230;\&#33311;&#28639;&#21332;&#26371;&#24115;&#21209;&#25910;&#25903;&#26126;&#32048;-110&#24180;&#2423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75"/>
      <c:rotY val="144"/>
      <c:rAngAx val="0"/>
      <c:perspective val="30"/>
    </c:view3D>
    <c:floor>
      <c:thickness val="0"/>
    </c:floor>
    <c:sideWall>
      <c:thickness val="0"/>
    </c:sideWall>
    <c:backWall>
      <c:thickness val="0"/>
    </c:backWall>
    <c:plotArea>
      <c:layout>
        <c:manualLayout>
          <c:layoutTarget val="inner"/>
          <c:xMode val="edge"/>
          <c:yMode val="edge"/>
          <c:x val="0.11016682404784388"/>
          <c:y val="0.17476609920486616"/>
          <c:w val="0.67107333962858029"/>
          <c:h val="0.61341353402837739"/>
        </c:manualLayout>
      </c:layout>
      <c:pie3DChart>
        <c:varyColors val="1"/>
        <c:ser>
          <c:idx val="0"/>
          <c:order val="0"/>
          <c:tx>
            <c:strRef>
              <c:f>工作表1!$E$4</c:f>
              <c:strCache>
                <c:ptCount val="1"/>
                <c:pt idx="0">
                  <c:v>金額</c:v>
                </c:pt>
              </c:strCache>
            </c:strRef>
          </c:tx>
          <c:spPr>
            <a:scene3d>
              <a:camera prst="orthographicFront"/>
              <a:lightRig rig="threePt" dir="t"/>
            </a:scene3d>
            <a:sp3d prstMaterial="powder"/>
          </c:spPr>
          <c:dPt>
            <c:idx val="0"/>
            <c:bubble3D val="0"/>
          </c:dPt>
          <c:dPt>
            <c:idx val="1"/>
            <c:bubble3D val="0"/>
          </c:dPt>
          <c:dPt>
            <c:idx val="2"/>
            <c:bubble3D val="0"/>
          </c:dPt>
          <c:dPt>
            <c:idx val="3"/>
            <c:bubble3D val="0"/>
          </c:dPt>
          <c:dPt>
            <c:idx val="4"/>
            <c:bubble3D val="0"/>
          </c:dPt>
          <c:dPt>
            <c:idx val="5"/>
            <c:bubble3D val="0"/>
          </c:dPt>
          <c:dPt>
            <c:idx val="6"/>
            <c:bubble3D val="0"/>
          </c:dPt>
          <c:dLbls>
            <c:dLbl>
              <c:idx val="0"/>
              <c:layout>
                <c:manualLayout>
                  <c:x val="0.10572954230579534"/>
                  <c:y val="-0.16670071007899789"/>
                </c:manualLayout>
              </c:layout>
              <c:tx>
                <c:rich>
                  <a:bodyPr/>
                  <a:lstStyle/>
                  <a:p>
                    <a:r>
                      <a:rPr lang="en-US" altLang="zh-TW"/>
                      <a:t>1.</a:t>
                    </a:r>
                    <a:r>
                      <a:rPr lang="zh-TW" altLang="en-US"/>
                      <a:t>捐贈惜食廚房</a:t>
                    </a:r>
                    <a:r>
                      <a:rPr lang="en-US" altLang="zh-TW"/>
                      <a:t>-</a:t>
                    </a:r>
                    <a:r>
                      <a:rPr lang="zh-TW" altLang="en-US"/>
                      <a:t>魚貨
</a:t>
                    </a:r>
                    <a:r>
                      <a:rPr lang="en-US" altLang="zh-TW"/>
                      <a:t>27%</a:t>
                    </a:r>
                  </a:p>
                </c:rich>
              </c:tx>
              <c:dLblPos val="bestFit"/>
              <c:showLegendKey val="0"/>
              <c:showVal val="0"/>
              <c:showCatName val="0"/>
              <c:showSerName val="0"/>
              <c:showPercent val="0"/>
              <c:showBubbleSize val="0"/>
            </c:dLbl>
            <c:dLbl>
              <c:idx val="1"/>
              <c:layout>
                <c:manualLayout>
                  <c:x val="0"/>
                  <c:y val="-9.2957846308491313E-3"/>
                </c:manualLayout>
              </c:layout>
              <c:tx>
                <c:rich>
                  <a:bodyPr/>
                  <a:lstStyle/>
                  <a:p>
                    <a:pPr>
                      <a:defRPr sz="1500">
                        <a:solidFill>
                          <a:srgbClr val="FF0000"/>
                        </a:solidFill>
                      </a:defRPr>
                    </a:pPr>
                    <a:r>
                      <a:rPr lang="en-US" altLang="zh-TW" sz="1400"/>
                      <a:t>2.</a:t>
                    </a:r>
                    <a:r>
                      <a:rPr lang="zh-TW" altLang="en-US" sz="1400"/>
                      <a:t>街友關懷活動</a:t>
                    </a:r>
                    <a:r>
                      <a:rPr lang="en-US" altLang="zh-TW" sz="1400"/>
                      <a:t>(</a:t>
                    </a:r>
                    <a:r>
                      <a:rPr lang="zh-TW" altLang="en-US" sz="1400"/>
                      <a:t>台北車站</a:t>
                    </a:r>
                    <a:r>
                      <a:rPr lang="en-US" altLang="zh-TW" sz="1400"/>
                      <a:t>,</a:t>
                    </a:r>
                    <a:r>
                      <a:rPr lang="zh-TW" altLang="en-US" sz="1400"/>
                      <a:t>龍山寺</a:t>
                    </a:r>
                    <a:r>
                      <a:rPr lang="en-US" altLang="zh-TW" sz="1400"/>
                      <a:t>)</a:t>
                    </a:r>
                    <a:r>
                      <a:rPr lang="zh-TW" altLang="en-US" sz="1400"/>
                      <a:t>
</a:t>
                    </a:r>
                    <a:r>
                      <a:rPr lang="en-US" altLang="zh-TW" sz="1400"/>
                      <a:t>5%</a:t>
                    </a:r>
                    <a:endParaRPr lang="zh-TW" altLang="en-US" sz="1400"/>
                  </a:p>
                </c:rich>
              </c:tx>
              <c:spPr/>
              <c:dLblPos val="bestFit"/>
              <c:showLegendKey val="0"/>
              <c:showVal val="0"/>
              <c:showCatName val="0"/>
              <c:showSerName val="0"/>
              <c:showPercent val="0"/>
              <c:showBubbleSize val="0"/>
            </c:dLbl>
            <c:dLbl>
              <c:idx val="2"/>
              <c:layout>
                <c:manualLayout>
                  <c:x val="0"/>
                  <c:y val="-6.5348316730457793E-3"/>
                </c:manualLayout>
              </c:layout>
              <c:tx>
                <c:rich>
                  <a:bodyPr/>
                  <a:lstStyle/>
                  <a:p>
                    <a:pPr>
                      <a:defRPr sz="1500">
                        <a:solidFill>
                          <a:srgbClr val="FF0000"/>
                        </a:solidFill>
                      </a:defRPr>
                    </a:pPr>
                    <a:r>
                      <a:rPr lang="zh-TW" altLang="en-US" sz="1300" dirty="0"/>
                      <a:t>         </a:t>
                    </a:r>
                    <a:r>
                      <a:rPr lang="en-US" altLang="zh-TW" sz="1300" dirty="0"/>
                      <a:t>3.</a:t>
                    </a:r>
                    <a:r>
                      <a:rPr lang="zh-TW" altLang="en-US" sz="1300" dirty="0"/>
                      <a:t>勤茂慈善會  </a:t>
                    </a:r>
                    <a:r>
                      <a:rPr lang="en-US" altLang="zh-TW" sz="1300" dirty="0"/>
                      <a:t>(</a:t>
                    </a:r>
                    <a:r>
                      <a:rPr lang="zh-TW" altLang="en-US" sz="1300" dirty="0"/>
                      <a:t>喪葬補助</a:t>
                    </a:r>
                    <a:r>
                      <a:rPr lang="en-US" altLang="zh-TW" sz="1300" dirty="0"/>
                      <a:t>)</a:t>
                    </a:r>
                    <a:r>
                      <a:rPr lang="zh-TW" altLang="en-US" sz="1300" dirty="0"/>
                      <a:t>
</a:t>
                    </a:r>
                    <a:r>
                      <a:rPr lang="en-US" altLang="zh-TW" sz="1300" dirty="0"/>
                      <a:t>3%</a:t>
                    </a:r>
                    <a:endParaRPr lang="zh-TW" altLang="en-US" sz="1300" dirty="0"/>
                  </a:p>
                </c:rich>
              </c:tx>
              <c:spPr/>
              <c:showLegendKey val="0"/>
              <c:showVal val="0"/>
              <c:showCatName val="0"/>
              <c:showSerName val="0"/>
              <c:showPercent val="0"/>
              <c:showBubbleSize val="0"/>
            </c:dLbl>
            <c:dLbl>
              <c:idx val="3"/>
              <c:layout>
                <c:manualLayout>
                  <c:x val="0.13770853005980485"/>
                  <c:y val="7.2558969204135904E-2"/>
                </c:manualLayout>
              </c:layout>
              <c:tx>
                <c:rich>
                  <a:bodyPr/>
                  <a:lstStyle/>
                  <a:p>
                    <a:r>
                      <a:rPr lang="en-US" altLang="zh-TW"/>
                      <a:t>4.</a:t>
                    </a:r>
                    <a:r>
                      <a:rPr lang="zh-TW" altLang="en-US"/>
                      <a:t>江翠國小</a:t>
                    </a:r>
                    <a:r>
                      <a:rPr lang="en-US" altLang="zh-TW"/>
                      <a:t>-</a:t>
                    </a:r>
                    <a:r>
                      <a:rPr lang="zh-TW" altLang="en-US"/>
                      <a:t>課後班學費補助
</a:t>
                    </a:r>
                    <a:r>
                      <a:rPr lang="en-US" altLang="zh-TW"/>
                      <a:t>14%</a:t>
                    </a:r>
                    <a:endParaRPr lang="zh-TW" altLang="en-US"/>
                  </a:p>
                </c:rich>
              </c:tx>
              <c:dLblPos val="bestFit"/>
              <c:showLegendKey val="0"/>
              <c:showVal val="0"/>
              <c:showCatName val="0"/>
              <c:showSerName val="0"/>
              <c:showPercent val="0"/>
              <c:showBubbleSize val="0"/>
            </c:dLbl>
            <c:dLbl>
              <c:idx val="4"/>
              <c:layout>
                <c:manualLayout>
                  <c:x val="-0.1472947786625822"/>
                  <c:y val="0.17866884888161488"/>
                </c:manualLayout>
              </c:layout>
              <c:tx>
                <c:rich>
                  <a:bodyPr/>
                  <a:lstStyle/>
                  <a:p>
                    <a:r>
                      <a:rPr lang="en-US" altLang="zh-TW"/>
                      <a:t>5.</a:t>
                    </a:r>
                    <a:r>
                      <a:rPr lang="zh-TW" altLang="en-US"/>
                      <a:t>樂山教養院</a:t>
                    </a:r>
                    <a:r>
                      <a:rPr lang="en-US" altLang="zh-TW"/>
                      <a:t>-</a:t>
                    </a:r>
                    <a:r>
                      <a:rPr lang="zh-TW" altLang="en-US"/>
                      <a:t>潔牙計畫經費補助
</a:t>
                    </a:r>
                    <a:r>
                      <a:rPr lang="en-US" altLang="zh-TW"/>
                      <a:t>32%</a:t>
                    </a:r>
                    <a:endParaRPr lang="zh-TW" altLang="en-US"/>
                  </a:p>
                </c:rich>
              </c:tx>
              <c:dLblPos val="bestFit"/>
              <c:showLegendKey val="0"/>
              <c:showVal val="0"/>
              <c:showCatName val="0"/>
              <c:showSerName val="0"/>
              <c:showPercent val="0"/>
              <c:showBubbleSize val="0"/>
            </c:dLbl>
            <c:dLbl>
              <c:idx val="5"/>
              <c:layout>
                <c:manualLayout>
                  <c:x val="-0.16711117555064825"/>
                  <c:y val="-1.2328762709898579E-2"/>
                </c:manualLayout>
              </c:layout>
              <c:tx>
                <c:rich>
                  <a:bodyPr/>
                  <a:lstStyle/>
                  <a:p>
                    <a:r>
                      <a:rPr lang="en-US" altLang="zh-TW"/>
                      <a:t>6.</a:t>
                    </a:r>
                    <a:r>
                      <a:rPr lang="zh-TW" altLang="en-US"/>
                      <a:t>樂山教養院</a:t>
                    </a:r>
                    <a:r>
                      <a:rPr lang="en-US" altLang="zh-TW"/>
                      <a:t>-</a:t>
                    </a:r>
                    <a:r>
                      <a:rPr lang="zh-TW" altLang="en-US"/>
                      <a:t>每星期水果捐贈
</a:t>
                    </a:r>
                    <a:r>
                      <a:rPr lang="en-US" altLang="zh-TW"/>
                      <a:t>12%</a:t>
                    </a:r>
                  </a:p>
                </c:rich>
              </c:tx>
              <c:dLblPos val="bestFit"/>
              <c:showLegendKey val="0"/>
              <c:showVal val="0"/>
              <c:showCatName val="0"/>
              <c:showSerName val="0"/>
              <c:showPercent val="0"/>
              <c:showBubbleSize val="0"/>
            </c:dLbl>
            <c:dLbl>
              <c:idx val="6"/>
              <c:layout>
                <c:manualLayout>
                  <c:x val="-7.2923621799399721E-2"/>
                  <c:y val="-4.0510479357019819E-2"/>
                </c:manualLayout>
              </c:layout>
              <c:tx>
                <c:rich>
                  <a:bodyPr/>
                  <a:lstStyle/>
                  <a:p>
                    <a:r>
                      <a:rPr lang="en-US" altLang="zh-TW" dirty="0"/>
                      <a:t>7.</a:t>
                    </a:r>
                    <a:r>
                      <a:rPr lang="zh-TW" altLang="en-US" sz="1400" dirty="0"/>
                      <a:t>新竹縣尖石鄉新光國小莊同學物資捐贈
</a:t>
                    </a:r>
                    <a:r>
                      <a:rPr lang="en-US" altLang="zh-TW" sz="1400" dirty="0"/>
                      <a:t>7%</a:t>
                    </a:r>
                    <a:endParaRPr lang="zh-TW" altLang="en-US" sz="1400" dirty="0"/>
                  </a:p>
                </c:rich>
              </c:tx>
              <c:dLblPos val="bestFit"/>
              <c:showLegendKey val="0"/>
              <c:showVal val="0"/>
              <c:showCatName val="0"/>
              <c:showSerName val="0"/>
              <c:showPercent val="0"/>
              <c:showBubbleSize val="0"/>
            </c:dLbl>
            <c:txPr>
              <a:bodyPr/>
              <a:lstStyle/>
              <a:p>
                <a:pPr>
                  <a:defRPr sz="2000">
                    <a:solidFill>
                      <a:srgbClr val="FF0000"/>
                    </a:solidFill>
                  </a:defRPr>
                </a:pPr>
                <a:endParaRPr lang="zh-TW"/>
              </a:p>
            </c:txPr>
            <c:showLegendKey val="0"/>
            <c:showVal val="0"/>
            <c:showCatName val="1"/>
            <c:showSerName val="0"/>
            <c:showPercent val="1"/>
            <c:showBubbleSize val="0"/>
            <c:showLeaderLines val="1"/>
          </c:dLbls>
          <c:cat>
            <c:strRef>
              <c:f>工作表1!$D$5:$D$11</c:f>
              <c:strCache>
                <c:ptCount val="7"/>
                <c:pt idx="0">
                  <c:v>惜食廚房-魚貨</c:v>
                </c:pt>
                <c:pt idx="1">
                  <c:v>街友關懷活動</c:v>
                </c:pt>
                <c:pt idx="2">
                  <c:v>勤茂慈善會</c:v>
                </c:pt>
                <c:pt idx="3">
                  <c:v>江翠國小-課後班學費補助</c:v>
                </c:pt>
                <c:pt idx="4">
                  <c:v>樂山教養院-潔牙計畫經費補助</c:v>
                </c:pt>
                <c:pt idx="5">
                  <c:v>樂山教養院-水果捐贈</c:v>
                </c:pt>
                <c:pt idx="6">
                  <c:v>新光國小莊同學物資捐贈</c:v>
                </c:pt>
              </c:strCache>
            </c:strRef>
          </c:cat>
          <c:val>
            <c:numRef>
              <c:f>工作表1!$E$5:$E$11</c:f>
              <c:numCache>
                <c:formatCode>_-* #,##0_-;\-* #,##0_-;_-* "-"??_-;_-@_-</c:formatCode>
                <c:ptCount val="7"/>
                <c:pt idx="0">
                  <c:v>224000</c:v>
                </c:pt>
                <c:pt idx="1">
                  <c:v>41129</c:v>
                </c:pt>
                <c:pt idx="2">
                  <c:v>30000</c:v>
                </c:pt>
                <c:pt idx="3">
                  <c:v>114350</c:v>
                </c:pt>
                <c:pt idx="4">
                  <c:v>268120</c:v>
                </c:pt>
                <c:pt idx="5">
                  <c:v>100000</c:v>
                </c:pt>
                <c:pt idx="6">
                  <c:v>59757</c:v>
                </c:pt>
              </c:numCache>
            </c:numRef>
          </c:val>
        </c:ser>
        <c:dLbls>
          <c:showLegendKey val="0"/>
          <c:showVal val="0"/>
          <c:showCatName val="0"/>
          <c:showSerName val="0"/>
          <c:showPercent val="0"/>
          <c:showBubbleSize val="0"/>
          <c:showLeaderLines val="1"/>
        </c:dLbls>
      </c:pie3DChart>
      <c:spPr>
        <a:noFill/>
        <a:ln w="25400">
          <a:noFill/>
        </a:ln>
      </c:spPr>
    </c:plotArea>
    <c:plotVisOnly val="1"/>
    <c:dispBlanksAs val="gap"/>
    <c:showDLblsOverMax val="0"/>
  </c:chart>
  <c:spPr>
    <a:scene3d>
      <a:camera prst="orthographicFront"/>
      <a:lightRig rig="threePt" dir="t"/>
    </a:scene3d>
    <a:sp3d prstMaterial="clear"/>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zh-TW" altLang="en-US"/>
          </a:p>
        </p:txBody>
      </p:sp>
      <p:sp>
        <p:nvSpPr>
          <p:cNvPr id="3" name="日期版面配置區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1E130681-DC93-49A3-ACC1-F378589D4014}" type="datetimeFigureOut">
              <a:rPr lang="zh-TW" altLang="en-US" smtClean="0"/>
              <a:t>2022/7/18</a:t>
            </a:fld>
            <a:endParaRPr lang="zh-TW" altLang="en-US"/>
          </a:p>
        </p:txBody>
      </p:sp>
      <p:sp>
        <p:nvSpPr>
          <p:cNvPr id="4" name="投影片圖像版面配置區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zh-TW" altLang="en-US"/>
          </a:p>
        </p:txBody>
      </p:sp>
      <p:sp>
        <p:nvSpPr>
          <p:cNvPr id="5" name="備忘稿版面配置區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EF5F73F2-C79A-4518-AED1-0A1206F1E53F}" type="slidenum">
              <a:rPr lang="zh-TW" altLang="en-US" smtClean="0"/>
              <a:t>‹#›</a:t>
            </a:fld>
            <a:endParaRPr lang="zh-TW" altLang="en-US"/>
          </a:p>
        </p:txBody>
      </p:sp>
    </p:spTree>
    <p:extLst>
      <p:ext uri="{BB962C8B-B14F-4D97-AF65-F5344CB8AC3E}">
        <p14:creationId xmlns:p14="http://schemas.microsoft.com/office/powerpoint/2010/main" val="301746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0805DEE8-DD34-433A-98E7-58AACF51C1A3}" type="datetime1">
              <a:rPr lang="zh-TW" altLang="en-US" smtClean="0"/>
              <a:t>2022/7/18</a:t>
            </a:fld>
            <a:endParaRPr lang="zh-TW" altLang="en-US"/>
          </a:p>
        </p:txBody>
      </p:sp>
      <p:sp>
        <p:nvSpPr>
          <p:cNvPr id="20" name="頁尾版面配置區 19"/>
          <p:cNvSpPr>
            <a:spLocks noGrp="1"/>
          </p:cNvSpPr>
          <p:nvPr>
            <p:ph type="ftr" sz="quarter" idx="11"/>
          </p:nvPr>
        </p:nvSpPr>
        <p:spPr/>
        <p:txBody>
          <a:bodyPr/>
          <a:lstStyle>
            <a:extLst/>
          </a:lstStyle>
          <a:p>
            <a:endParaRPr lang="zh-TW" altLang="en-US"/>
          </a:p>
        </p:txBody>
      </p:sp>
      <p:sp>
        <p:nvSpPr>
          <p:cNvPr id="10" name="投影片編號版面配置區 9"/>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7691B452-F13B-481D-990D-EC825556186A}" type="datetime1">
              <a:rPr lang="zh-TW" altLang="en-US" smtClean="0"/>
              <a:t>2022/7/18</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8F8E1ACE-2702-4B5D-ABE3-87F19CE08585}" type="datetime1">
              <a:rPr lang="zh-TW" altLang="en-US" smtClean="0"/>
              <a:t>2022/7/18</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0038578D-C06A-4D77-9E79-932C2CFC03C0}" type="datetime1">
              <a:rPr lang="zh-TW" altLang="en-US" smtClean="0"/>
              <a:t>2022/7/18</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28155DB8-B9E1-43CF-B6E6-4DD5F14C27CC}" type="datetime1">
              <a:rPr lang="zh-TW" altLang="en-US" smtClean="0"/>
              <a:t>2022/7/18</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87DDE885-446C-4BF8-A406-88BE46462CC5}" type="datetime1">
              <a:rPr lang="zh-TW" altLang="en-US" smtClean="0"/>
              <a:t>2022/7/18</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DBA71560-3308-4438-B9C3-D5E4AA7FCC75}" type="datetime1">
              <a:rPr lang="zh-TW" altLang="en-US" smtClean="0"/>
              <a:t>2022/7/18</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BBF296CF-779A-4186-85BA-BBEA0CD217D3}" type="datetime1">
              <a:rPr lang="zh-TW" altLang="en-US" smtClean="0"/>
              <a:t>2022/7/18</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31C5E1B6-DF68-470C-9550-5A2557D300A7}" type="datetime1">
              <a:rPr lang="zh-TW" altLang="en-US" smtClean="0"/>
              <a:t>2022/7/18</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8DA260E3-882D-4CBD-A0F2-D87A95D24904}" type="datetime1">
              <a:rPr lang="zh-TW" altLang="en-US" smtClean="0"/>
              <a:t>2022/7/18</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086D6A44-B70A-4A5A-A82F-EA9D1BDA4CC1}" type="datetime1">
              <a:rPr lang="zh-TW" altLang="en-US" smtClean="0"/>
              <a:t>2022/7/18</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t>‹#›</a:t>
            </a:fld>
            <a:endParaRPr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78DF9A8-1B5B-4AA8-90A1-AA446CE0DD5F}" type="datetime1">
              <a:rPr lang="zh-TW" altLang="en-US" smtClean="0"/>
              <a:t>2022/7/18</a:t>
            </a:fld>
            <a:endParaRPr lang="zh-TW" altLang="en-US"/>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3DA0BB7-265A-403C-9275-D587AB510EDC}" type="slidenum">
              <a:rPr lang="zh-TW" altLang="en-US" smtClean="0"/>
              <a:t>‹#›</a:t>
            </a:fld>
            <a:endParaRPr lang="zh-TW"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539552" y="620688"/>
            <a:ext cx="8496944" cy="5472608"/>
          </a:xfrm>
        </p:spPr>
        <p:txBody>
          <a:bodyPr/>
          <a:lstStyle/>
          <a:p>
            <a:endParaRPr lang="en-US" altLang="zh-TW" dirty="0" smtClean="0"/>
          </a:p>
          <a:p>
            <a:endParaRPr lang="en-US" altLang="zh-TW" dirty="0"/>
          </a:p>
          <a:p>
            <a:endParaRPr lang="en-US" altLang="zh-TW" dirty="0"/>
          </a:p>
          <a:p>
            <a:pPr algn="ctr"/>
            <a:r>
              <a:rPr lang="zh-TW" altLang="en-US" sz="4600" b="1" u="sng" dirty="0" smtClean="0">
                <a:solidFill>
                  <a:schemeClr val="tx1"/>
                </a:solidFill>
                <a:latin typeface="標楷體" panose="03000509000000000000" pitchFamily="65" charset="-120"/>
                <a:ea typeface="標楷體" panose="03000509000000000000" pitchFamily="65" charset="-120"/>
              </a:rPr>
              <a:t>舟 濟 協 會</a:t>
            </a:r>
            <a:endParaRPr lang="en-US" altLang="zh-TW" sz="4600" b="1" u="sng" dirty="0">
              <a:solidFill>
                <a:schemeClr val="tx1"/>
              </a:solidFill>
              <a:latin typeface="標楷體" panose="03000509000000000000" pitchFamily="65" charset="-120"/>
              <a:ea typeface="標楷體" panose="03000509000000000000" pitchFamily="65" charset="-120"/>
            </a:endParaRPr>
          </a:p>
          <a:p>
            <a:pPr algn="ctr"/>
            <a:r>
              <a:rPr lang="zh-TW" altLang="en-US" sz="4500" b="1" dirty="0" smtClean="0">
                <a:latin typeface="標楷體" panose="03000509000000000000" pitchFamily="65" charset="-120"/>
                <a:ea typeface="標楷體" panose="03000509000000000000" pitchFamily="65" charset="-120"/>
              </a:rPr>
              <a:t>  第一屆第三次會員大會</a:t>
            </a:r>
            <a:endParaRPr lang="en-US" altLang="zh-TW" sz="4500" b="1" dirty="0">
              <a:latin typeface="標楷體" panose="03000509000000000000" pitchFamily="65" charset="-120"/>
              <a:ea typeface="標楷體" panose="03000509000000000000" pitchFamily="65" charset="-120"/>
            </a:endParaRPr>
          </a:p>
          <a:p>
            <a:pPr algn="ctr"/>
            <a:r>
              <a:rPr lang="zh-TW" altLang="en-US" sz="4500" b="1" dirty="0" smtClean="0">
                <a:latin typeface="標楷體" panose="03000509000000000000" pitchFamily="65" charset="-120"/>
                <a:ea typeface="標楷體" panose="03000509000000000000" pitchFamily="65" charset="-120"/>
              </a:rPr>
              <a:t> 會議</a:t>
            </a:r>
            <a:r>
              <a:rPr lang="zh-TW" altLang="en-US" sz="4500" b="1" dirty="0" smtClean="0">
                <a:latin typeface="標楷體" panose="03000509000000000000" pitchFamily="65" charset="-120"/>
                <a:ea typeface="標楷體" panose="03000509000000000000" pitchFamily="65" charset="-120"/>
              </a:rPr>
              <a:t>報告</a:t>
            </a:r>
            <a:endParaRPr lang="en-US" altLang="zh-TW" sz="4500" b="1" dirty="0">
              <a:latin typeface="標楷體" panose="03000509000000000000" pitchFamily="65" charset="-120"/>
              <a:ea typeface="標楷體" panose="03000509000000000000" pitchFamily="65" charset="-120"/>
            </a:endParaRPr>
          </a:p>
          <a:p>
            <a:pPr algn="ctr"/>
            <a:r>
              <a:rPr lang="en-US" altLang="zh-TW" sz="4500" b="1" dirty="0" smtClean="0">
                <a:latin typeface="標楷體" panose="03000509000000000000" pitchFamily="65" charset="-120"/>
                <a:ea typeface="標楷體" panose="03000509000000000000" pitchFamily="65" charset="-120"/>
              </a:rPr>
              <a:t>(111/03/12)</a:t>
            </a:r>
            <a:endParaRPr lang="en-US" altLang="zh-TW" sz="4500" b="1" dirty="0" smtClean="0">
              <a:latin typeface="標楷體" panose="03000509000000000000" pitchFamily="65" charset="-120"/>
              <a:ea typeface="標楷體" panose="03000509000000000000" pitchFamily="65" charset="-120"/>
            </a:endParaRPr>
          </a:p>
          <a:p>
            <a:pPr algn="l"/>
            <a:endParaRPr lang="zh-TW" altLang="en-US" sz="4500" b="1" dirty="0"/>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1</a:t>
            </a:fld>
            <a:endParaRPr lang="zh-TW" altLang="en-US"/>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52640"/>
            <a:ext cx="1944216" cy="164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62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8208912" cy="4873752"/>
          </a:xfrm>
        </p:spPr>
        <p:txBody>
          <a:bodyPr>
            <a:normAutofit/>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r>
              <a:rPr lang="zh-TW" altLang="en-US" dirty="0" smtClean="0"/>
              <a:t>  </a:t>
            </a:r>
            <a:r>
              <a:rPr lang="zh-TW" altLang="en-US" sz="5400" b="1" dirty="0" smtClean="0">
                <a:solidFill>
                  <a:srgbClr val="FF0000"/>
                </a:solidFill>
                <a:effectLst>
                  <a:outerShdw blurRad="50800" dist="38100" dir="2700000" algn="tl" rotWithShape="0">
                    <a:prstClr val="black">
                      <a:alpha val="40000"/>
                    </a:prstClr>
                  </a:outerShdw>
                </a:effectLst>
              </a:rPr>
              <a:t>議題一</a:t>
            </a:r>
            <a:r>
              <a:rPr lang="en-US" altLang="zh-TW" sz="5400" b="1" dirty="0" smtClean="0">
                <a:solidFill>
                  <a:srgbClr val="FF0000"/>
                </a:solidFill>
                <a:effectLst>
                  <a:outerShdw blurRad="50800" dist="38100" dir="2700000" algn="tl" rotWithShape="0">
                    <a:prstClr val="black">
                      <a:alpha val="40000"/>
                    </a:prstClr>
                  </a:outerShdw>
                </a:effectLst>
              </a:rPr>
              <a:t>:</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        </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一</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)110</a:t>
            </a:r>
            <a:r>
              <a:rPr lang="zh-TW" altLang="en-US" sz="5400" b="1" dirty="0" smtClean="0">
                <a:solidFill>
                  <a:srgbClr val="FF0000"/>
                </a:solidFill>
                <a:effectLst>
                  <a:outerShdw blurRad="50800" dist="38100" dir="2700000" algn="tl" rotWithShape="0">
                    <a:prstClr val="black">
                      <a:alpha val="40000"/>
                    </a:prstClr>
                  </a:outerShdw>
                </a:effectLst>
                <a:latin typeface="新細明體"/>
              </a:rPr>
              <a:t>年度工作報告</a:t>
            </a:r>
            <a:endParaRPr lang="en-US" altLang="zh-TW" sz="5400" b="1" dirty="0" smtClean="0">
              <a:solidFill>
                <a:srgbClr val="FF0000"/>
              </a:solidFill>
              <a:effectLst>
                <a:outerShdw blurRad="50800" dist="38100" dir="2700000" algn="tl" rotWithShape="0">
                  <a:prstClr val="black">
                    <a:alpha val="40000"/>
                  </a:prstClr>
                </a:outerShdw>
              </a:effectLst>
              <a:latin typeface="新細明體"/>
            </a:endParaRPr>
          </a:p>
          <a:p>
            <a:pPr marL="0" indent="0">
              <a:buNone/>
            </a:pP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10</a:t>
            </a:fld>
            <a:endParaRPr lang="zh-TW" altLang="en-US"/>
          </a:p>
        </p:txBody>
      </p:sp>
    </p:spTree>
    <p:extLst>
      <p:ext uri="{BB962C8B-B14F-4D97-AF65-F5344CB8AC3E}">
        <p14:creationId xmlns:p14="http://schemas.microsoft.com/office/powerpoint/2010/main" val="3052711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116632"/>
            <a:ext cx="8208912" cy="720080"/>
          </a:xfrm>
        </p:spPr>
        <p:txBody>
          <a:bodyPr>
            <a:normAutofit fontScale="90000"/>
          </a:bodyPr>
          <a:lstStyle/>
          <a:p>
            <a:r>
              <a:rPr lang="en-US" altLang="zh-TW" dirty="0" smtClean="0"/>
              <a:t/>
            </a:r>
            <a:br>
              <a:rPr lang="en-US" altLang="zh-TW" dirty="0" smtClean="0"/>
            </a:br>
            <a:r>
              <a:rPr lang="en-US" altLang="zh-TW" dirty="0"/>
              <a:t/>
            </a:r>
            <a:br>
              <a:rPr lang="en-US" altLang="zh-TW" dirty="0"/>
            </a:br>
            <a:r>
              <a:rPr lang="zh-TW" altLang="en-US" dirty="0" smtClean="0"/>
              <a:t>  </a:t>
            </a:r>
            <a:r>
              <a:rPr lang="zh-TW" altLang="en-US" sz="3900" b="1" dirty="0" smtClean="0"/>
              <a:t>宗旨一</a:t>
            </a:r>
            <a:r>
              <a:rPr lang="en-US" altLang="zh-TW" sz="3900" b="1" dirty="0" smtClean="0"/>
              <a:t>:</a:t>
            </a:r>
            <a:r>
              <a:rPr lang="zh-TW" altLang="zh-TW" sz="3900" b="1" u="sng" dirty="0">
                <a:effectLst/>
              </a:rPr>
              <a:t>提供物資給街友及中低收入戶者</a:t>
            </a:r>
            <a:r>
              <a:rPr lang="zh-TW" altLang="zh-TW" sz="3900" b="1" dirty="0">
                <a:effectLst/>
              </a:rPr>
              <a:t>。</a:t>
            </a:r>
            <a:br>
              <a:rPr lang="zh-TW" altLang="zh-TW" sz="3900" b="1" dirty="0">
                <a:effectLst/>
              </a:rPr>
            </a:br>
            <a:r>
              <a:rPr lang="en-US" altLang="zh-TW" sz="3900" dirty="0" smtClean="0"/>
              <a:t/>
            </a:r>
            <a:br>
              <a:rPr lang="en-US" altLang="zh-TW" sz="3900" dirty="0" smtClean="0"/>
            </a:br>
            <a:endParaRPr lang="zh-TW" altLang="en-US" sz="3900" dirty="0"/>
          </a:p>
        </p:txBody>
      </p:sp>
      <p:sp>
        <p:nvSpPr>
          <p:cNvPr id="3" name="內容版面配置區 2"/>
          <p:cNvSpPr>
            <a:spLocks noGrp="1"/>
          </p:cNvSpPr>
          <p:nvPr>
            <p:ph idx="1"/>
          </p:nvPr>
        </p:nvSpPr>
        <p:spPr>
          <a:xfrm>
            <a:off x="1435608" y="908720"/>
            <a:ext cx="7498080" cy="5339680"/>
          </a:xfrm>
        </p:spPr>
        <p:txBody>
          <a:bodyPr>
            <a:normAutofit/>
          </a:bodyPr>
          <a:lstStyle/>
          <a:p>
            <a:pPr marL="82296" indent="0">
              <a:buNone/>
            </a:pPr>
            <a:r>
              <a:rPr lang="zh-TW" altLang="en-US" b="1" dirty="0" smtClean="0"/>
              <a:t>一 </a:t>
            </a:r>
            <a:r>
              <a:rPr lang="zh-TW" altLang="en-US" b="1" dirty="0" smtClean="0">
                <a:latin typeface="新細明體"/>
                <a:ea typeface="新細明體"/>
              </a:rPr>
              <a:t>、</a:t>
            </a:r>
            <a:r>
              <a:rPr lang="zh-TW" altLang="en-US" b="1" dirty="0" smtClean="0"/>
              <a:t>惜食廚房</a:t>
            </a:r>
            <a:endParaRPr lang="en-US" altLang="zh-TW" b="1" dirty="0" smtClean="0"/>
          </a:p>
          <a:p>
            <a:r>
              <a:rPr lang="en-US" altLang="zh-TW" sz="2000" dirty="0" smtClean="0"/>
              <a:t>109</a:t>
            </a:r>
            <a:r>
              <a:rPr lang="zh-TW" altLang="en-US" sz="2000" dirty="0" smtClean="0"/>
              <a:t>年</a:t>
            </a:r>
            <a:r>
              <a:rPr lang="en-US" altLang="zh-TW" sz="2000" dirty="0" smtClean="0"/>
              <a:t>9</a:t>
            </a:r>
            <a:r>
              <a:rPr lang="zh-TW" altLang="en-US" sz="2000" dirty="0" smtClean="0"/>
              <a:t>月開始本會每月固定捐贈魚貨及水果</a:t>
            </a:r>
            <a:r>
              <a:rPr lang="en-US" altLang="zh-TW" sz="2000" dirty="0" smtClean="0"/>
              <a:t>,</a:t>
            </a:r>
            <a:r>
              <a:rPr lang="zh-TW" altLang="en-US" sz="2000" dirty="0" smtClean="0"/>
              <a:t>讓惜食廚房每日製作</a:t>
            </a:r>
            <a:r>
              <a:rPr lang="en-US" altLang="zh-TW" sz="2000" b="1" dirty="0" smtClean="0">
                <a:solidFill>
                  <a:srgbClr val="FF0000"/>
                </a:solidFill>
              </a:rPr>
              <a:t>450</a:t>
            </a:r>
            <a:r>
              <a:rPr lang="zh-TW" altLang="en-US" sz="2000" b="1" dirty="0" smtClean="0">
                <a:solidFill>
                  <a:srgbClr val="FF0000"/>
                </a:solidFill>
              </a:rPr>
              <a:t>個</a:t>
            </a:r>
            <a:r>
              <a:rPr lang="zh-TW" altLang="en-US" sz="2000" dirty="0" smtClean="0"/>
              <a:t>愛心便當送給台北市及新北市中低戶</a:t>
            </a:r>
            <a:r>
              <a:rPr lang="zh-TW" altLang="en-US" sz="2000" dirty="0" smtClean="0">
                <a:latin typeface="新細明體"/>
                <a:ea typeface="新細明體"/>
              </a:rPr>
              <a:t>。</a:t>
            </a:r>
            <a:endParaRPr lang="en-US" altLang="zh-TW" sz="2000" dirty="0">
              <a:latin typeface="新細明體"/>
              <a:ea typeface="新細明體"/>
            </a:endParaRPr>
          </a:p>
          <a:p>
            <a:endParaRPr lang="en-US" altLang="zh-TW" dirty="0" smtClean="0">
              <a:latin typeface="新細明體"/>
              <a:ea typeface="新細明體"/>
            </a:endParaRPr>
          </a:p>
          <a:p>
            <a:pPr marL="82296" indent="0">
              <a:buNone/>
            </a:pPr>
            <a:r>
              <a:rPr lang="zh-TW" altLang="en-US" dirty="0" smtClean="0">
                <a:latin typeface="新細明體"/>
                <a:ea typeface="新細明體"/>
              </a:rPr>
              <a:t>     </a:t>
            </a:r>
            <a:endParaRPr lang="en-US" altLang="zh-TW" dirty="0">
              <a:latin typeface="新細明體"/>
              <a:ea typeface="新細明體"/>
            </a:endParaRPr>
          </a:p>
          <a:p>
            <a:endParaRPr lang="en-US" altLang="zh-TW" dirty="0" smtClean="0">
              <a:latin typeface="新細明體"/>
              <a:ea typeface="新細明體"/>
            </a:endParaRPr>
          </a:p>
          <a:p>
            <a:pPr marL="82296" indent="0">
              <a:buNone/>
            </a:pPr>
            <a:r>
              <a:rPr lang="zh-TW" altLang="en-US" dirty="0" smtClean="0"/>
              <a:t>   </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11</a:t>
            </a:fld>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32856"/>
            <a:ext cx="4680520"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412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260648"/>
            <a:ext cx="7498080" cy="5987752"/>
          </a:xfrm>
        </p:spPr>
        <p:txBody>
          <a:bodyPr/>
          <a:lstStyle/>
          <a:p>
            <a:r>
              <a:rPr lang="en-US" altLang="zh-TW" dirty="0" smtClean="0">
                <a:latin typeface="新細明體"/>
                <a:ea typeface="新細明體"/>
              </a:rPr>
              <a:t>110</a:t>
            </a:r>
            <a:r>
              <a:rPr lang="zh-TW" altLang="en-US" dirty="0" smtClean="0">
                <a:latin typeface="新細明體"/>
                <a:ea typeface="新細明體"/>
              </a:rPr>
              <a:t>年度本</a:t>
            </a:r>
            <a:r>
              <a:rPr lang="zh-TW" altLang="en-US" dirty="0">
                <a:latin typeface="新細明體"/>
                <a:ea typeface="新細明體"/>
              </a:rPr>
              <a:t>會共捐出以下</a:t>
            </a:r>
            <a:r>
              <a:rPr lang="zh-TW" altLang="en-US" dirty="0" smtClean="0">
                <a:latin typeface="新細明體"/>
                <a:ea typeface="新細明體"/>
              </a:rPr>
              <a:t>物資</a:t>
            </a:r>
            <a:r>
              <a:rPr lang="en-US" altLang="zh-TW" dirty="0" smtClean="0">
                <a:latin typeface="新細明體"/>
                <a:ea typeface="新細明體"/>
              </a:rPr>
              <a:t>:</a:t>
            </a:r>
          </a:p>
          <a:p>
            <a:pPr marL="82296" indent="0">
              <a:buNone/>
            </a:pPr>
            <a:endParaRPr lang="en-US" altLang="zh-TW" dirty="0" smtClean="0">
              <a:latin typeface="新細明體"/>
              <a:ea typeface="新細明體"/>
            </a:endParaRPr>
          </a:p>
          <a:p>
            <a:pPr marL="82296" indent="0">
              <a:buNone/>
            </a:pP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12</a:t>
            </a:fld>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436466849"/>
              </p:ext>
            </p:extLst>
          </p:nvPr>
        </p:nvGraphicFramePr>
        <p:xfrm>
          <a:off x="1592232" y="1017280"/>
          <a:ext cx="6436569" cy="1691640"/>
        </p:xfrm>
        <a:graphic>
          <a:graphicData uri="http://schemas.openxmlformats.org/drawingml/2006/table">
            <a:tbl>
              <a:tblPr/>
              <a:tblGrid>
                <a:gridCol w="1255916"/>
                <a:gridCol w="1412905"/>
                <a:gridCol w="1255916"/>
                <a:gridCol w="1255916"/>
                <a:gridCol w="1255916"/>
              </a:tblGrid>
              <a:tr h="60940">
                <a:tc>
                  <a:txBody>
                    <a:bodyPr/>
                    <a:lstStyle/>
                    <a:p>
                      <a:pPr algn="ctr" fontAlgn="ctr"/>
                      <a:endParaRPr lang="en-US" altLang="zh-TW" sz="3000" b="0" i="0" u="none" strike="noStrike" dirty="0" smtClean="0">
                        <a:solidFill>
                          <a:srgbClr val="000000"/>
                        </a:solidFill>
                        <a:effectLst/>
                        <a:latin typeface="新細明體"/>
                      </a:endParaRP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zh-TW" altLang="en-US" sz="3000" b="0" i="0" u="none" strike="noStrike" dirty="0">
                          <a:solidFill>
                            <a:srgbClr val="000000"/>
                          </a:solidFill>
                          <a:effectLst/>
                          <a:latin typeface="新細明體"/>
                        </a:rPr>
                        <a:t> 魚貨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zh-TW" altLang="en-US" sz="3000" b="0" i="0" u="none" strike="noStrike" dirty="0">
                          <a:solidFill>
                            <a:srgbClr val="000000"/>
                          </a:solidFill>
                          <a:effectLst/>
                          <a:latin typeface="新細明體"/>
                        </a:rPr>
                        <a:t>水果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zh-TW" altLang="en-US" sz="3000" b="0" i="0" u="none" strike="noStrike" dirty="0">
                          <a:solidFill>
                            <a:srgbClr val="000000"/>
                          </a:solidFill>
                          <a:effectLst/>
                          <a:latin typeface="新細明體"/>
                        </a:rPr>
                        <a:t>咖啡</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zh-TW" altLang="en-US" sz="3000" b="0" i="0" u="none" strike="noStrike" dirty="0">
                          <a:solidFill>
                            <a:srgbClr val="000000"/>
                          </a:solidFill>
                          <a:effectLst/>
                          <a:latin typeface="新細明體"/>
                        </a:rPr>
                        <a:t>清潔劑</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1119356">
                <a:tc>
                  <a:txBody>
                    <a:bodyPr/>
                    <a:lstStyle/>
                    <a:p>
                      <a:pPr algn="ctr" fontAlgn="ctr"/>
                      <a:r>
                        <a:rPr lang="zh-TW" altLang="en-US" sz="3000" b="1" i="0" u="none" strike="noStrike">
                          <a:solidFill>
                            <a:srgbClr val="FF0000"/>
                          </a:solidFill>
                          <a:effectLst/>
                          <a:latin typeface="新細明體"/>
                        </a:rPr>
                        <a:t>合計</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altLang="zh-TW" sz="2500" b="1" i="0" u="none" strike="noStrike" dirty="0" smtClean="0">
                        <a:solidFill>
                          <a:srgbClr val="FF0000"/>
                        </a:solidFill>
                        <a:effectLst/>
                        <a:latin typeface="新細明體"/>
                      </a:endParaRPr>
                    </a:p>
                    <a:p>
                      <a:pPr algn="ctr" fontAlgn="ctr"/>
                      <a:r>
                        <a:rPr lang="en-US" altLang="zh-TW" sz="2500" b="1" i="0" u="none" strike="noStrike" dirty="0" smtClean="0">
                          <a:solidFill>
                            <a:srgbClr val="FF0000"/>
                          </a:solidFill>
                          <a:effectLst/>
                          <a:latin typeface="新細明體"/>
                        </a:rPr>
                        <a:t>3,642</a:t>
                      </a:r>
                      <a:r>
                        <a:rPr lang="zh-TW" altLang="en-US" sz="2500" b="1" i="0" u="none" strike="noStrike" dirty="0" smtClean="0">
                          <a:solidFill>
                            <a:srgbClr val="FF0000"/>
                          </a:solidFill>
                          <a:effectLst/>
                          <a:latin typeface="新細明體"/>
                        </a:rPr>
                        <a:t>公斤</a:t>
                      </a:r>
                      <a:r>
                        <a:rPr lang="zh-TW" altLang="en-US" sz="3000" b="1" i="0" u="none" strike="noStrike" dirty="0" smtClean="0">
                          <a:solidFill>
                            <a:srgbClr val="FF0000"/>
                          </a:solidFill>
                          <a:effectLst/>
                          <a:latin typeface="新細明體"/>
                        </a:rPr>
                        <a:t>ˉ</a:t>
                      </a:r>
                      <a:r>
                        <a:rPr lang="en-US" altLang="zh-TW" sz="3000" b="1" i="0" u="none" strike="noStrike" dirty="0" smtClean="0">
                          <a:solidFill>
                            <a:srgbClr val="FF0000"/>
                          </a:solidFill>
                          <a:effectLst/>
                          <a:latin typeface="新細明體"/>
                        </a:rPr>
                        <a:t> </a:t>
                      </a:r>
                      <a:endParaRPr lang="en-US" altLang="zh-TW" sz="3000" b="1" i="0" u="none" strike="noStrike" dirty="0">
                        <a:solidFill>
                          <a:srgbClr val="FF0000"/>
                        </a:solidFill>
                        <a:effectLst/>
                        <a:latin typeface="新細明體"/>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3000" b="1" i="0" u="none" strike="noStrike" dirty="0">
                          <a:solidFill>
                            <a:srgbClr val="FF0000"/>
                          </a:solidFill>
                          <a:effectLst/>
                          <a:latin typeface="新細明體"/>
                        </a:rPr>
                        <a:t> </a:t>
                      </a:r>
                      <a:r>
                        <a:rPr lang="en-US" altLang="zh-TW" sz="3000" b="1" i="0" u="none" strike="noStrike" dirty="0" smtClean="0">
                          <a:solidFill>
                            <a:srgbClr val="FF0000"/>
                          </a:solidFill>
                          <a:effectLst/>
                          <a:latin typeface="新細明體"/>
                        </a:rPr>
                        <a:t>51</a:t>
                      </a:r>
                      <a:r>
                        <a:rPr lang="zh-TW" altLang="en-US" sz="3000" b="1" i="0" u="none" strike="noStrike" dirty="0" smtClean="0">
                          <a:solidFill>
                            <a:srgbClr val="FF0000"/>
                          </a:solidFill>
                          <a:effectLst/>
                          <a:latin typeface="新細明體"/>
                        </a:rPr>
                        <a:t>箱</a:t>
                      </a:r>
                      <a:r>
                        <a:rPr lang="en-US" altLang="zh-TW" sz="3000" b="1" i="0" u="none" strike="noStrike" dirty="0" smtClean="0">
                          <a:solidFill>
                            <a:srgbClr val="FF0000"/>
                          </a:solidFill>
                          <a:effectLst/>
                          <a:latin typeface="新細明體"/>
                        </a:rPr>
                        <a:t> </a:t>
                      </a:r>
                      <a:endParaRPr lang="en-US" altLang="zh-TW" sz="3000" b="1" i="0" u="none" strike="noStrike" dirty="0">
                        <a:solidFill>
                          <a:srgbClr val="FF0000"/>
                        </a:solidFill>
                        <a:effectLst/>
                        <a:latin typeface="新細明體"/>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3000" b="1" i="0" u="none" strike="noStrike" dirty="0" smtClean="0">
                          <a:solidFill>
                            <a:srgbClr val="FF0000"/>
                          </a:solidFill>
                          <a:effectLst/>
                          <a:latin typeface="新細明體"/>
                        </a:rPr>
                        <a:t>600</a:t>
                      </a:r>
                      <a:r>
                        <a:rPr lang="zh-TW" altLang="en-US" sz="3000" b="1" i="0" u="none" strike="noStrike" dirty="0" smtClean="0">
                          <a:solidFill>
                            <a:srgbClr val="FF0000"/>
                          </a:solidFill>
                          <a:effectLst/>
                          <a:latin typeface="新細明體"/>
                        </a:rPr>
                        <a:t>包</a:t>
                      </a:r>
                      <a:r>
                        <a:rPr lang="en-US" altLang="zh-TW" sz="3000" b="1" i="0" u="none" strike="noStrike" dirty="0" smtClean="0">
                          <a:solidFill>
                            <a:srgbClr val="FF0000"/>
                          </a:solidFill>
                          <a:effectLst/>
                          <a:latin typeface="新細明體"/>
                        </a:rPr>
                        <a:t> </a:t>
                      </a:r>
                      <a:endParaRPr lang="en-US" altLang="zh-TW" sz="3000" b="1" i="0" u="none" strike="noStrike" dirty="0">
                        <a:solidFill>
                          <a:srgbClr val="FF0000"/>
                        </a:solidFill>
                        <a:effectLst/>
                        <a:latin typeface="新細明體"/>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3000" b="1" i="0" u="none" strike="noStrike" dirty="0" smtClean="0">
                          <a:solidFill>
                            <a:srgbClr val="FF0000"/>
                          </a:solidFill>
                          <a:effectLst/>
                          <a:latin typeface="新細明體"/>
                        </a:rPr>
                        <a:t>24</a:t>
                      </a:r>
                      <a:r>
                        <a:rPr lang="zh-TW" altLang="en-US" sz="3000" b="1" i="0" u="none" strike="noStrike" dirty="0" smtClean="0">
                          <a:solidFill>
                            <a:srgbClr val="FF0000"/>
                          </a:solidFill>
                          <a:effectLst/>
                          <a:latin typeface="新細明體"/>
                        </a:rPr>
                        <a:t>瓶</a:t>
                      </a:r>
                      <a:r>
                        <a:rPr lang="en-US" altLang="zh-TW" sz="3000" b="1" i="0" u="none" strike="noStrike" dirty="0" smtClean="0">
                          <a:solidFill>
                            <a:srgbClr val="FF0000"/>
                          </a:solidFill>
                          <a:effectLst/>
                          <a:latin typeface="新細明體"/>
                        </a:rPr>
                        <a:t> </a:t>
                      </a:r>
                      <a:endParaRPr lang="en-US" altLang="zh-TW" sz="3000" b="1" i="0" u="none" strike="noStrike" dirty="0">
                        <a:solidFill>
                          <a:srgbClr val="FF0000"/>
                        </a:solidFill>
                        <a:effectLst/>
                        <a:latin typeface="新細明體"/>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37479"/>
            <a:ext cx="2988349" cy="192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564904"/>
            <a:ext cx="2895737"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570815"/>
            <a:ext cx="2971598"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9136" y="4440417"/>
            <a:ext cx="3636386"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557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116632"/>
            <a:ext cx="7498080" cy="1143000"/>
          </a:xfrm>
        </p:spPr>
        <p:txBody>
          <a:bodyPr>
            <a:noAutofit/>
          </a:bodyPr>
          <a:lstStyle/>
          <a:p>
            <a:r>
              <a:rPr lang="en-US" altLang="zh-TW" sz="3000" dirty="0" smtClean="0"/>
              <a:t/>
            </a:r>
            <a:br>
              <a:rPr lang="en-US" altLang="zh-TW" sz="3000" dirty="0" smtClean="0"/>
            </a:br>
            <a:r>
              <a:rPr lang="en-US" altLang="zh-TW" sz="3000" dirty="0" smtClean="0"/>
              <a:t/>
            </a:r>
            <a:br>
              <a:rPr lang="en-US" altLang="zh-TW" sz="3000" dirty="0" smtClean="0"/>
            </a:br>
            <a:r>
              <a:rPr lang="zh-TW" altLang="en-US" sz="3500" b="1" dirty="0" smtClean="0"/>
              <a:t>宗旨二</a:t>
            </a:r>
            <a:r>
              <a:rPr lang="zh-TW" altLang="zh-TW" sz="3500" b="1" dirty="0" smtClean="0">
                <a:effectLst/>
              </a:rPr>
              <a:t>、</a:t>
            </a:r>
            <a:r>
              <a:rPr lang="zh-TW" altLang="zh-TW" sz="3500" b="1" u="sng" dirty="0" smtClean="0">
                <a:effectLst/>
              </a:rPr>
              <a:t>提供</a:t>
            </a:r>
            <a:r>
              <a:rPr lang="zh-TW" altLang="zh-TW" sz="3500" b="1" u="sng" dirty="0">
                <a:effectLst/>
              </a:rPr>
              <a:t>無名屍及中低收入戶</a:t>
            </a:r>
            <a:r>
              <a:rPr lang="zh-TW" altLang="zh-TW" sz="3500" b="1" u="sng" dirty="0" smtClean="0">
                <a:effectLst/>
              </a:rPr>
              <a:t>者</a:t>
            </a:r>
            <a:r>
              <a:rPr lang="en-US" altLang="zh-TW" sz="3500" b="1" u="sng" dirty="0" smtClean="0">
                <a:effectLst/>
              </a:rPr>
              <a:t/>
            </a:r>
            <a:br>
              <a:rPr lang="en-US" altLang="zh-TW" sz="3500" b="1" u="sng" dirty="0" smtClean="0">
                <a:effectLst/>
              </a:rPr>
            </a:br>
            <a:r>
              <a:rPr lang="zh-TW" altLang="en-US" sz="3500" b="1" dirty="0">
                <a:effectLst/>
              </a:rPr>
              <a:t> </a:t>
            </a:r>
            <a:r>
              <a:rPr lang="zh-TW" altLang="en-US" sz="3500" b="1" dirty="0" smtClean="0">
                <a:effectLst/>
              </a:rPr>
              <a:t>              </a:t>
            </a:r>
            <a:r>
              <a:rPr lang="zh-TW" altLang="zh-TW" sz="3500" b="1" u="sng" dirty="0" smtClean="0">
                <a:effectLst/>
              </a:rPr>
              <a:t>喪葬</a:t>
            </a:r>
            <a:r>
              <a:rPr lang="zh-TW" altLang="zh-TW" sz="3500" b="1" u="sng" dirty="0">
                <a:effectLst/>
              </a:rPr>
              <a:t>補助</a:t>
            </a:r>
            <a:r>
              <a:rPr lang="zh-TW" altLang="zh-TW" sz="3500" b="1" dirty="0">
                <a:effectLst/>
              </a:rPr>
              <a:t>。</a:t>
            </a:r>
            <a:r>
              <a:rPr lang="zh-TW" altLang="zh-TW" sz="3500" dirty="0">
                <a:effectLst/>
              </a:rPr>
              <a:t/>
            </a:r>
            <a:br>
              <a:rPr lang="zh-TW" altLang="zh-TW" sz="3500" dirty="0">
                <a:effectLst/>
              </a:rPr>
            </a:br>
            <a:r>
              <a:rPr lang="en-US" altLang="zh-TW" sz="3500" dirty="0" smtClean="0">
                <a:effectLst/>
              </a:rPr>
              <a:t/>
            </a:r>
            <a:br>
              <a:rPr lang="en-US" altLang="zh-TW" sz="3500" dirty="0" smtClean="0">
                <a:effectLst/>
              </a:rPr>
            </a:br>
            <a:endParaRPr lang="zh-TW" altLang="en-US" sz="3500" dirty="0"/>
          </a:p>
        </p:txBody>
      </p:sp>
      <p:sp>
        <p:nvSpPr>
          <p:cNvPr id="5" name="內容版面配置區 4"/>
          <p:cNvSpPr>
            <a:spLocks noGrp="1"/>
          </p:cNvSpPr>
          <p:nvPr>
            <p:ph idx="1"/>
          </p:nvPr>
        </p:nvSpPr>
        <p:spPr>
          <a:xfrm>
            <a:off x="1475656" y="1196752"/>
            <a:ext cx="7458032" cy="5051648"/>
          </a:xfrm>
        </p:spPr>
        <p:txBody>
          <a:bodyPr/>
          <a:lstStyle/>
          <a:p>
            <a:r>
              <a:rPr lang="zh-TW" altLang="zh-TW" dirty="0"/>
              <a:t> </a:t>
            </a:r>
            <a:r>
              <a:rPr lang="zh-TW" altLang="zh-TW" sz="2500" b="1" dirty="0">
                <a:latin typeface="+mn-ea"/>
              </a:rPr>
              <a:t>本會與嘉義勤茂慈善會，共同協助中南部中低收入戶及貧困家庭家人往生後安葬</a:t>
            </a:r>
            <a:r>
              <a:rPr lang="zh-TW" altLang="zh-TW" sz="2500" b="1" dirty="0" smtClean="0">
                <a:latin typeface="+mn-ea"/>
              </a:rPr>
              <a:t>事宜</a:t>
            </a:r>
            <a:r>
              <a:rPr lang="zh-TW" altLang="en-US" sz="2500" b="1" dirty="0" smtClean="0">
                <a:latin typeface="+mn-ea"/>
              </a:rPr>
              <a:t>。</a:t>
            </a:r>
            <a:endParaRPr lang="en-US" altLang="zh-TW" sz="2500" b="1" dirty="0" smtClean="0">
              <a:latin typeface="+mn-ea"/>
            </a:endParaRPr>
          </a:p>
          <a:p>
            <a:r>
              <a:rPr lang="en-US" altLang="zh-TW" sz="2500" b="1" dirty="0" smtClean="0">
                <a:latin typeface="+mn-ea"/>
              </a:rPr>
              <a:t>110</a:t>
            </a:r>
            <a:r>
              <a:rPr lang="zh-TW" altLang="en-US" sz="2500" b="1" dirty="0" smtClean="0">
                <a:latin typeface="+mn-ea"/>
              </a:rPr>
              <a:t>年度一共協助</a:t>
            </a:r>
            <a:r>
              <a:rPr lang="en-US" altLang="zh-TW" sz="2500" b="1" dirty="0" smtClean="0">
                <a:latin typeface="+mn-ea"/>
              </a:rPr>
              <a:t>10</a:t>
            </a:r>
            <a:r>
              <a:rPr lang="zh-TW" altLang="en-US" sz="2500" b="1" dirty="0" smtClean="0">
                <a:latin typeface="+mn-ea"/>
              </a:rPr>
              <a:t>個案件</a:t>
            </a:r>
            <a:r>
              <a:rPr lang="en-US" altLang="zh-TW" sz="2500" b="1" dirty="0" smtClean="0">
                <a:latin typeface="+mn-ea"/>
              </a:rPr>
              <a:t>, </a:t>
            </a:r>
            <a:r>
              <a:rPr lang="zh-TW" altLang="en-US" sz="2500" b="1" dirty="0" smtClean="0">
                <a:latin typeface="+mn-ea"/>
              </a:rPr>
              <a:t>明細如下</a:t>
            </a:r>
            <a:r>
              <a:rPr lang="en-US" altLang="zh-TW" sz="2500" b="1" dirty="0" smtClean="0">
                <a:latin typeface="新細明體"/>
                <a:ea typeface="新細明體"/>
              </a:rPr>
              <a:t>:</a:t>
            </a:r>
          </a:p>
          <a:p>
            <a:pPr marL="82296" indent="0">
              <a:buNone/>
            </a:pPr>
            <a:endParaRPr lang="en-US" altLang="zh-TW" b="1" dirty="0" smtClean="0">
              <a:latin typeface="新細明體"/>
              <a:ea typeface="新細明體"/>
            </a:endParaRPr>
          </a:p>
          <a:p>
            <a:pPr marL="82296" indent="0">
              <a:buNone/>
            </a:pP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13</a:t>
            </a:fld>
            <a:endParaRPr lang="zh-TW"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679" y="2636912"/>
            <a:ext cx="780681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130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260648"/>
            <a:ext cx="7962088" cy="1156990"/>
          </a:xfrm>
        </p:spPr>
        <p:txBody>
          <a:bodyPr>
            <a:noAutofit/>
          </a:bodyPr>
          <a:lstStyle/>
          <a:p>
            <a:r>
              <a:rPr lang="en-US" altLang="zh-TW" sz="3500" dirty="0" smtClean="0">
                <a:effectLst/>
              </a:rPr>
              <a:t/>
            </a:r>
            <a:br>
              <a:rPr lang="en-US" altLang="zh-TW" sz="3500" dirty="0" smtClean="0">
                <a:effectLst/>
              </a:rPr>
            </a:br>
            <a:r>
              <a:rPr lang="zh-TW" altLang="en-US" sz="3500" b="1" dirty="0" smtClean="0">
                <a:effectLst/>
              </a:rPr>
              <a:t>宗旨</a:t>
            </a:r>
            <a:r>
              <a:rPr lang="zh-TW" altLang="zh-TW" sz="3500" b="1" dirty="0" smtClean="0">
                <a:effectLst/>
              </a:rPr>
              <a:t>三</a:t>
            </a:r>
            <a:r>
              <a:rPr lang="zh-TW" altLang="zh-TW" sz="3500" b="1" dirty="0">
                <a:effectLst/>
              </a:rPr>
              <a:t>、提供公私立慈善機構物資及</a:t>
            </a:r>
            <a:r>
              <a:rPr lang="zh-TW" altLang="zh-TW" sz="3500" b="1" dirty="0" smtClean="0">
                <a:effectLst/>
              </a:rPr>
              <a:t>人</a:t>
            </a:r>
            <a:r>
              <a:rPr lang="zh-TW" altLang="en-US" sz="3500" b="1" dirty="0" smtClean="0">
                <a:effectLst/>
              </a:rPr>
              <a:t>   </a:t>
            </a:r>
            <a:r>
              <a:rPr lang="en-US" altLang="zh-TW" sz="3500" b="1" dirty="0" smtClean="0">
                <a:effectLst/>
              </a:rPr>
              <a:t/>
            </a:r>
            <a:br>
              <a:rPr lang="en-US" altLang="zh-TW" sz="3500" b="1" dirty="0" smtClean="0">
                <a:effectLst/>
              </a:rPr>
            </a:br>
            <a:r>
              <a:rPr lang="zh-TW" altLang="en-US" sz="3500" b="1" dirty="0">
                <a:effectLst/>
              </a:rPr>
              <a:t> </a:t>
            </a:r>
            <a:r>
              <a:rPr lang="zh-TW" altLang="en-US" sz="3500" b="1" dirty="0" smtClean="0">
                <a:effectLst/>
              </a:rPr>
              <a:t>               </a:t>
            </a:r>
            <a:r>
              <a:rPr lang="zh-TW" altLang="zh-TW" sz="3500" b="1" dirty="0" smtClean="0">
                <a:effectLst/>
              </a:rPr>
              <a:t>力</a:t>
            </a:r>
            <a:r>
              <a:rPr lang="zh-TW" altLang="zh-TW" sz="3500" b="1" dirty="0">
                <a:effectLst/>
              </a:rPr>
              <a:t>支援協助。</a:t>
            </a:r>
            <a:br>
              <a:rPr lang="zh-TW" altLang="zh-TW" sz="3500" b="1" dirty="0">
                <a:effectLst/>
              </a:rPr>
            </a:br>
            <a:endParaRPr lang="zh-TW" altLang="en-US" sz="3500" b="1" dirty="0"/>
          </a:p>
        </p:txBody>
      </p:sp>
      <p:sp>
        <p:nvSpPr>
          <p:cNvPr id="3" name="內容版面配置區 2"/>
          <p:cNvSpPr>
            <a:spLocks noGrp="1"/>
          </p:cNvSpPr>
          <p:nvPr>
            <p:ph idx="1"/>
          </p:nvPr>
        </p:nvSpPr>
        <p:spPr>
          <a:xfrm>
            <a:off x="1043608" y="1340768"/>
            <a:ext cx="7858120" cy="4800600"/>
          </a:xfrm>
        </p:spPr>
        <p:txBody>
          <a:bodyPr/>
          <a:lstStyle/>
          <a:p>
            <a:pPr marL="82296" indent="0">
              <a:buNone/>
            </a:pPr>
            <a:r>
              <a:rPr lang="zh-TW" altLang="en-US" sz="3000" b="1" dirty="0" smtClean="0"/>
              <a:t>一</a:t>
            </a:r>
            <a:r>
              <a:rPr lang="zh-TW" altLang="en-US" sz="3000" b="1" dirty="0" smtClean="0">
                <a:latin typeface="新細明體"/>
                <a:ea typeface="新細明體"/>
              </a:rPr>
              <a:t>、江翠國小</a:t>
            </a:r>
            <a:r>
              <a:rPr lang="en-US" altLang="zh-TW" sz="3000" b="1" dirty="0" smtClean="0">
                <a:latin typeface="新細明體"/>
                <a:ea typeface="新細明體"/>
              </a:rPr>
              <a:t>-</a:t>
            </a:r>
            <a:r>
              <a:rPr lang="zh-TW" altLang="en-US" sz="3000" b="1" dirty="0" smtClean="0">
                <a:latin typeface="新細明體"/>
                <a:ea typeface="新細明體"/>
              </a:rPr>
              <a:t>課後班補助</a:t>
            </a:r>
            <a:endParaRPr lang="en-US" altLang="zh-TW" sz="3000" b="1" dirty="0" smtClean="0">
              <a:latin typeface="新細明體"/>
              <a:ea typeface="新細明體"/>
            </a:endParaRPr>
          </a:p>
          <a:p>
            <a:pPr marL="82296" indent="0">
              <a:buNone/>
            </a:pPr>
            <a:endParaRPr lang="en-US" altLang="zh-TW" dirty="0" smtClean="0">
              <a:latin typeface="新細明體"/>
              <a:ea typeface="新細明體"/>
            </a:endParaRPr>
          </a:p>
          <a:p>
            <a:pPr marL="82296" indent="0">
              <a:buNone/>
            </a:pP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14</a:t>
            </a:fld>
            <a:endParaRPr lang="zh-TW" altLang="en-US"/>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484784"/>
            <a:ext cx="3395886" cy="4928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262977"/>
            <a:ext cx="4582581" cy="325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259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000" dirty="0" smtClean="0">
                <a:solidFill>
                  <a:schemeClr val="tx1"/>
                </a:solidFill>
              </a:rPr>
              <a:t>二</a:t>
            </a:r>
            <a:r>
              <a:rPr lang="zh-TW" altLang="en-US" sz="3000" dirty="0" smtClean="0">
                <a:solidFill>
                  <a:schemeClr val="tx1"/>
                </a:solidFill>
                <a:latin typeface="新細明體"/>
                <a:ea typeface="新細明體"/>
              </a:rPr>
              <a:t>、育成基金會南港養護中心</a:t>
            </a:r>
            <a:r>
              <a:rPr lang="en-US" altLang="zh-TW" sz="3000" dirty="0" smtClean="0">
                <a:solidFill>
                  <a:schemeClr val="tx1"/>
                </a:solidFill>
                <a:latin typeface="新細明體"/>
                <a:ea typeface="新細明體"/>
              </a:rPr>
              <a:t/>
            </a:r>
            <a:br>
              <a:rPr lang="en-US" altLang="zh-TW" sz="3000" dirty="0" smtClean="0">
                <a:solidFill>
                  <a:schemeClr val="tx1"/>
                </a:solidFill>
                <a:latin typeface="新細明體"/>
                <a:ea typeface="新細明體"/>
              </a:rPr>
            </a:br>
            <a:endParaRPr lang="zh-TW" altLang="en-US" sz="3000" dirty="0">
              <a:solidFill>
                <a:schemeClr val="tx1"/>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196752"/>
            <a:ext cx="324036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73DA0BB7-265A-403C-9275-D587AB510EDC}" type="slidenum">
              <a:rPr lang="zh-TW" altLang="en-US" smtClean="0"/>
              <a:t>15</a:t>
            </a:fld>
            <a:endParaRPr lang="zh-TW" altLang="en-US"/>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789039"/>
            <a:ext cx="3672408" cy="247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309" y="980728"/>
            <a:ext cx="3753481" cy="51125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514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5616" y="260648"/>
            <a:ext cx="7818072" cy="5987752"/>
          </a:xfrm>
        </p:spPr>
        <p:txBody>
          <a:bodyPr>
            <a:normAutofit/>
          </a:bodyPr>
          <a:lstStyle/>
          <a:p>
            <a:pPr marL="82296" indent="0">
              <a:buNone/>
            </a:pPr>
            <a:r>
              <a:rPr lang="zh-TW" altLang="en-US" sz="3000" b="1" dirty="0">
                <a:latin typeface="新細明體" panose="02020500000000000000" pitchFamily="18" charset="-120"/>
                <a:ea typeface="新細明體" panose="02020500000000000000" pitchFamily="18" charset="-120"/>
              </a:rPr>
              <a:t>三</a:t>
            </a:r>
            <a:r>
              <a:rPr lang="zh-TW" altLang="en-US" sz="3000" b="1" dirty="0" smtClean="0">
                <a:latin typeface="新細明體" panose="02020500000000000000" pitchFamily="18" charset="-120"/>
                <a:ea typeface="新細明體" panose="02020500000000000000" pitchFamily="18" charset="-120"/>
              </a:rPr>
              <a:t>、樂山教養院</a:t>
            </a:r>
            <a:endParaRPr lang="en-US" altLang="zh-TW" sz="3000" b="1" dirty="0" smtClean="0">
              <a:latin typeface="新細明體" panose="02020500000000000000" pitchFamily="18" charset="-120"/>
              <a:ea typeface="新細明體" panose="02020500000000000000" pitchFamily="18" charset="-120"/>
            </a:endParaRPr>
          </a:p>
          <a:p>
            <a:pPr marL="82296" indent="0">
              <a:buNone/>
            </a:pPr>
            <a:r>
              <a:rPr lang="en-US" altLang="zh-TW" sz="2800" b="1" dirty="0" smtClean="0">
                <a:latin typeface="新細明體" panose="02020500000000000000" pitchFamily="18" charset="-120"/>
                <a:ea typeface="新細明體" panose="02020500000000000000" pitchFamily="18" charset="-120"/>
              </a:rPr>
              <a:t>(</a:t>
            </a:r>
            <a:r>
              <a:rPr lang="zh-TW" altLang="en-US" sz="2800" b="1" dirty="0" smtClean="0">
                <a:latin typeface="新細明體" panose="02020500000000000000" pitchFamily="18" charset="-120"/>
                <a:ea typeface="新細明體" panose="02020500000000000000" pitchFamily="18" charset="-120"/>
              </a:rPr>
              <a:t>一</a:t>
            </a:r>
            <a:r>
              <a:rPr lang="en-US" altLang="zh-TW" sz="2800" b="1" dirty="0" smtClean="0">
                <a:latin typeface="新細明體" panose="02020500000000000000" pitchFamily="18" charset="-120"/>
                <a:ea typeface="新細明體" panose="02020500000000000000" pitchFamily="18" charset="-120"/>
              </a:rPr>
              <a:t>) </a:t>
            </a:r>
            <a:r>
              <a:rPr lang="zh-TW" altLang="en-US" sz="2500" b="1" dirty="0" smtClean="0">
                <a:latin typeface="新細明體" panose="02020500000000000000" pitchFamily="18" charset="-120"/>
                <a:ea typeface="新細明體" panose="02020500000000000000" pitchFamily="18" charset="-120"/>
              </a:rPr>
              <a:t>水果 及各項食材捐贈數量</a:t>
            </a:r>
            <a:endParaRPr lang="en-US" altLang="zh-TW" sz="2500" b="1" dirty="0" smtClean="0">
              <a:latin typeface="新細明體" panose="02020500000000000000" pitchFamily="18" charset="-120"/>
              <a:ea typeface="新細明體" panose="02020500000000000000" pitchFamily="18"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16</a:t>
            </a:fld>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28" y="3645024"/>
            <a:ext cx="75977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44" y="1392238"/>
            <a:ext cx="3867820" cy="210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3" y="404664"/>
            <a:ext cx="3096344" cy="3193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203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31640" y="260648"/>
            <a:ext cx="7602048" cy="5987752"/>
          </a:xfrm>
        </p:spPr>
        <p:txBody>
          <a:bodyPr/>
          <a:lstStyle/>
          <a:p>
            <a:pPr marL="82296" indent="0">
              <a:buNone/>
            </a:pPr>
            <a:r>
              <a:rPr lang="en-US" altLang="zh-TW" sz="3000" b="1" dirty="0" smtClean="0">
                <a:latin typeface="新細明體" panose="02020500000000000000" pitchFamily="18" charset="-120"/>
                <a:ea typeface="新細明體" panose="02020500000000000000" pitchFamily="18" charset="-120"/>
              </a:rPr>
              <a:t>(</a:t>
            </a:r>
            <a:r>
              <a:rPr lang="zh-TW" altLang="en-US" sz="3000" b="1" dirty="0" smtClean="0">
                <a:latin typeface="新細明體" panose="02020500000000000000" pitchFamily="18" charset="-120"/>
                <a:ea typeface="新細明體" panose="02020500000000000000" pitchFamily="18" charset="-120"/>
              </a:rPr>
              <a:t>二</a:t>
            </a:r>
            <a:r>
              <a:rPr lang="en-US" altLang="zh-TW" sz="3000" b="1" dirty="0" smtClean="0">
                <a:latin typeface="新細明體" panose="02020500000000000000" pitchFamily="18" charset="-120"/>
                <a:ea typeface="新細明體" panose="02020500000000000000" pitchFamily="18" charset="-120"/>
              </a:rPr>
              <a:t>)</a:t>
            </a:r>
            <a:r>
              <a:rPr lang="zh-TW" altLang="en-US" sz="3000" b="1" dirty="0" smtClean="0">
                <a:latin typeface="新細明體" panose="02020500000000000000" pitchFamily="18" charset="-120"/>
                <a:ea typeface="新細明體" panose="02020500000000000000" pitchFamily="18" charset="-120"/>
              </a:rPr>
              <a:t>潔牙計畫經費補助</a:t>
            </a:r>
            <a:endParaRPr lang="en-US" altLang="zh-TW" sz="3000" b="1" dirty="0" smtClean="0">
              <a:latin typeface="新細明體" panose="02020500000000000000" pitchFamily="18" charset="-120"/>
              <a:ea typeface="新細明體" panose="02020500000000000000" pitchFamily="18" charset="-120"/>
            </a:endParaRPr>
          </a:p>
          <a:p>
            <a:pPr marL="82296" indent="0">
              <a:buNone/>
            </a:pP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17</a:t>
            </a:fld>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83002"/>
            <a:ext cx="6984776" cy="338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4437112"/>
            <a:ext cx="6984776" cy="2304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239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4954562"/>
          </a:xfrm>
        </p:spPr>
        <p:txBody>
          <a:bodyPr/>
          <a:lstStyle/>
          <a:p>
            <a:r>
              <a:rPr lang="zh-TW" altLang="en-US" dirty="0" smtClean="0"/>
              <a:t> </a:t>
            </a:r>
            <a:r>
              <a:rPr lang="zh-TW" altLang="en-US"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樂山教養院潔牙比賽影片</a:t>
            </a:r>
            <a: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r>
            <a:b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br>
            <a:r>
              <a:rPr lang="zh-TW" altLang="en-US" sz="4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zh-TW" altLang="en-US"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r>
            <a:b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br>
            <a:r>
              <a:rPr lang="zh-TW" altLang="en-US" sz="4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zh-TW" altLang="en-US"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&lt;</a:t>
            </a:r>
            <a:r>
              <a:rPr lang="zh-TW" altLang="en-US"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比賽縮影</a:t>
            </a:r>
            <a:r>
              <a:rPr lang="en-US" altLang="zh-TW" sz="4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&gt;</a:t>
            </a:r>
            <a:endParaRPr lang="zh-TW" altLang="en-US" sz="4800" b="1" dirty="0">
              <a:solidFill>
                <a:srgbClr val="FF0000"/>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18</a:t>
            </a:fld>
            <a:endParaRPr lang="zh-TW" altLang="en-US"/>
          </a:p>
        </p:txBody>
      </p:sp>
    </p:spTree>
    <p:extLst>
      <p:ext uri="{BB962C8B-B14F-4D97-AF65-F5344CB8AC3E}">
        <p14:creationId xmlns:p14="http://schemas.microsoft.com/office/powerpoint/2010/main" val="3447110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3648" y="620688"/>
            <a:ext cx="7498080" cy="648072"/>
          </a:xfrm>
        </p:spPr>
        <p:txBody>
          <a:bodyPr>
            <a:noAutofit/>
          </a:bodyPr>
          <a:lstStyle/>
          <a:p>
            <a:r>
              <a:rPr lang="zh-TW" altLang="en-US" sz="3500" b="1" dirty="0" smtClean="0">
                <a:effectLst/>
              </a:rPr>
              <a:t>宗旨</a:t>
            </a:r>
            <a:r>
              <a:rPr lang="zh-TW" altLang="zh-TW" sz="3500" b="1" dirty="0" smtClean="0">
                <a:effectLst/>
              </a:rPr>
              <a:t>四</a:t>
            </a:r>
            <a:r>
              <a:rPr lang="zh-TW" altLang="zh-TW" sz="3500" b="1" dirty="0">
                <a:effectLst/>
              </a:rPr>
              <a:t>、社會急難救助之服務。</a:t>
            </a:r>
            <a:br>
              <a:rPr lang="zh-TW" altLang="zh-TW" sz="3500" b="1" dirty="0">
                <a:effectLst/>
              </a:rPr>
            </a:br>
            <a:endParaRPr lang="zh-TW" altLang="en-US" sz="3500" b="1" dirty="0"/>
          </a:p>
        </p:txBody>
      </p:sp>
      <p:sp>
        <p:nvSpPr>
          <p:cNvPr id="3" name="內容版面配置區 2"/>
          <p:cNvSpPr>
            <a:spLocks noGrp="1"/>
          </p:cNvSpPr>
          <p:nvPr>
            <p:ph idx="1"/>
          </p:nvPr>
        </p:nvSpPr>
        <p:spPr>
          <a:xfrm>
            <a:off x="1547664" y="980728"/>
            <a:ext cx="7386024" cy="5267672"/>
          </a:xfrm>
        </p:spPr>
        <p:txBody>
          <a:bodyPr/>
          <a:lstStyle/>
          <a:p>
            <a:r>
              <a:rPr lang="zh-TW" altLang="en-US" b="1" dirty="0" smtClean="0"/>
              <a:t>新竹縣尖石鄉新光國小莊同學案</a:t>
            </a:r>
            <a:endParaRPr lang="zh-TW" altLang="en-US" b="1"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19</a:t>
            </a:fld>
            <a:endParaRPr lang="zh-TW"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799288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258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3DA0BB7-265A-403C-9275-D587AB510EDC}" type="slidenum">
              <a:rPr lang="zh-TW" altLang="en-US" smtClean="0"/>
              <a:t>2</a:t>
            </a:fld>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
            <a:ext cx="799288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89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3688" y="274638"/>
            <a:ext cx="7170000" cy="994122"/>
          </a:xfrm>
        </p:spPr>
        <p:txBody>
          <a:bodyPr/>
          <a:lstStyle/>
          <a:p>
            <a:r>
              <a:rPr lang="en-US" altLang="zh-TW" dirty="0" smtClean="0"/>
              <a:t>110</a:t>
            </a:r>
            <a:r>
              <a:rPr lang="zh-TW" altLang="en-US" dirty="0" smtClean="0"/>
              <a:t>年度物資捐贈數量</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20</a:t>
            </a:fld>
            <a:endParaRPr lang="zh-TW"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408" y="1340768"/>
            <a:ext cx="4176464" cy="332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5832" y="3430238"/>
            <a:ext cx="3024336" cy="163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317816"/>
            <a:ext cx="2915816" cy="211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6284" y="4869160"/>
            <a:ext cx="3096344" cy="1808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5728" y="4869160"/>
            <a:ext cx="2884864" cy="1691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45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normAutofit/>
          </a:bodyPr>
          <a:lstStyle/>
          <a:p>
            <a:pPr marL="0" indent="0">
              <a:buNone/>
            </a:pPr>
            <a:endParaRPr lang="en-US" altLang="zh-TW" dirty="0" smtClean="0"/>
          </a:p>
          <a:p>
            <a:pPr marL="0" indent="0">
              <a:buNone/>
            </a:pPr>
            <a:endParaRPr lang="en-US" altLang="zh-TW" dirty="0"/>
          </a:p>
          <a:p>
            <a:pPr marL="0" indent="0">
              <a:buNone/>
            </a:pPr>
            <a:endParaRPr lang="en-US" altLang="zh-TW" dirty="0"/>
          </a:p>
          <a:p>
            <a:pPr marL="0" indent="0" algn="ctr">
              <a:buNone/>
            </a:pPr>
            <a:r>
              <a:rPr lang="en-US" altLang="zh-TW" sz="52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zh-TW" altLang="en-US" sz="5200" b="1" dirty="0" smtClean="0">
                <a:solidFill>
                  <a:srgbClr val="FF0000"/>
                </a:solidFill>
                <a:effectLst>
                  <a:outerShdw blurRad="50800" dist="38100" dir="2700000" algn="tl" rotWithShape="0">
                    <a:prstClr val="black">
                      <a:alpha val="40000"/>
                    </a:prstClr>
                  </a:outerShdw>
                </a:effectLst>
                <a:latin typeface="新細明體"/>
                <a:ea typeface="新細明體"/>
              </a:rPr>
              <a:t>二</a:t>
            </a:r>
            <a:r>
              <a:rPr lang="en-US" altLang="zh-TW" sz="52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zh-TW" altLang="en-US" sz="52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en-US" altLang="zh-TW" sz="5200" b="1" dirty="0" smtClean="0">
                <a:solidFill>
                  <a:srgbClr val="FF0000"/>
                </a:solidFill>
                <a:effectLst>
                  <a:outerShdw blurRad="50800" dist="38100" dir="2700000" algn="tl" rotWithShape="0">
                    <a:prstClr val="black">
                      <a:alpha val="40000"/>
                    </a:prstClr>
                  </a:outerShdw>
                </a:effectLst>
                <a:latin typeface="新細明體"/>
                <a:ea typeface="新細明體"/>
              </a:rPr>
              <a:t>110</a:t>
            </a:r>
            <a:r>
              <a:rPr lang="zh-TW" altLang="en-US" sz="5200" b="1" dirty="0" smtClean="0">
                <a:solidFill>
                  <a:srgbClr val="FF0000"/>
                </a:solidFill>
                <a:effectLst>
                  <a:outerShdw blurRad="50800" dist="38100" dir="2700000" algn="tl" rotWithShape="0">
                    <a:prstClr val="black">
                      <a:alpha val="40000"/>
                    </a:prstClr>
                  </a:outerShdw>
                </a:effectLst>
                <a:latin typeface="新細明體"/>
              </a:rPr>
              <a:t>年度財務</a:t>
            </a:r>
            <a:endParaRPr lang="en-US" altLang="zh-TW" sz="5200" b="1" dirty="0" smtClean="0">
              <a:solidFill>
                <a:srgbClr val="FF0000"/>
              </a:solidFill>
              <a:effectLst>
                <a:outerShdw blurRad="50800" dist="38100" dir="2700000" algn="tl" rotWithShape="0">
                  <a:prstClr val="black">
                    <a:alpha val="40000"/>
                  </a:prstClr>
                </a:outerShdw>
              </a:effectLst>
              <a:latin typeface="新細明體"/>
            </a:endParaRPr>
          </a:p>
          <a:p>
            <a:pPr marL="0" indent="0" algn="ctr">
              <a:buNone/>
            </a:pPr>
            <a:r>
              <a:rPr lang="zh-TW" altLang="en-US" sz="5200" b="1" dirty="0" smtClean="0">
                <a:solidFill>
                  <a:srgbClr val="FF0000"/>
                </a:solidFill>
                <a:effectLst>
                  <a:outerShdw blurRad="50800" dist="38100" dir="2700000" algn="tl" rotWithShape="0">
                    <a:prstClr val="black">
                      <a:alpha val="40000"/>
                    </a:prstClr>
                  </a:outerShdw>
                </a:effectLst>
                <a:latin typeface="新細明體"/>
              </a:rPr>
              <a:t>收支報告</a:t>
            </a:r>
            <a:endParaRPr lang="en-US" altLang="zh-TW" sz="5200" b="1" dirty="0" smtClean="0">
              <a:solidFill>
                <a:srgbClr val="FF0000"/>
              </a:solidFill>
              <a:effectLst>
                <a:outerShdw blurRad="50800" dist="38100" dir="2700000" algn="tl" rotWithShape="0">
                  <a:prstClr val="black">
                    <a:alpha val="40000"/>
                  </a:prstClr>
                </a:outerShdw>
              </a:effectLst>
              <a:latin typeface="新細明體"/>
            </a:endParaRPr>
          </a:p>
          <a:p>
            <a:pPr marL="0" indent="0">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rPr>
              <a:t>           </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21</a:t>
            </a:fld>
            <a:endParaRPr lang="zh-TW" altLang="en-US"/>
          </a:p>
        </p:txBody>
      </p:sp>
    </p:spTree>
    <p:extLst>
      <p:ext uri="{BB962C8B-B14F-4D97-AF65-F5344CB8AC3E}">
        <p14:creationId xmlns:p14="http://schemas.microsoft.com/office/powerpoint/2010/main" val="2134369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22</a:t>
            </a:fld>
            <a:endParaRPr lang="zh-TW" alt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3489"/>
            <a:ext cx="6408712" cy="669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879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23</a:t>
            </a:fld>
            <a:endParaRPr lang="zh-TW" altLang="en-US"/>
          </a:p>
        </p:txBody>
      </p:sp>
      <p:sp>
        <p:nvSpPr>
          <p:cNvPr id="6" name="圓角矩形 5"/>
          <p:cNvSpPr/>
          <p:nvPr/>
        </p:nvSpPr>
        <p:spPr>
          <a:xfrm>
            <a:off x="1757968" y="145380"/>
            <a:ext cx="6568440" cy="119538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TW" altLang="en-US" sz="3500" b="1" dirty="0">
                <a:solidFill>
                  <a:srgbClr val="FF0000"/>
                </a:solidFill>
              </a:rPr>
              <a:t>     </a:t>
            </a:r>
            <a:r>
              <a:rPr lang="en-US" altLang="zh-TW" sz="3500" b="1" dirty="0">
                <a:solidFill>
                  <a:schemeClr val="accent2">
                    <a:lumMod val="50000"/>
                  </a:schemeClr>
                </a:solidFill>
              </a:rPr>
              <a:t>110</a:t>
            </a:r>
            <a:r>
              <a:rPr lang="zh-TW" altLang="en-US" sz="3500" b="1" dirty="0">
                <a:solidFill>
                  <a:schemeClr val="accent2">
                    <a:lumMod val="50000"/>
                  </a:schemeClr>
                </a:solidFill>
              </a:rPr>
              <a:t>年度專案計畫支出</a:t>
            </a:r>
            <a:r>
              <a:rPr lang="zh-TW" altLang="en-US" sz="3500" b="1" dirty="0" smtClean="0">
                <a:solidFill>
                  <a:schemeClr val="accent2">
                    <a:lumMod val="50000"/>
                  </a:schemeClr>
                </a:solidFill>
              </a:rPr>
              <a:t>比例</a:t>
            </a:r>
            <a:endParaRPr lang="en-US" altLang="zh-TW" sz="3500" b="1" dirty="0">
              <a:solidFill>
                <a:schemeClr val="accent2">
                  <a:lumMod val="50000"/>
                </a:schemeClr>
              </a:solidFill>
            </a:endParaRPr>
          </a:p>
          <a:p>
            <a:pPr algn="l"/>
            <a:r>
              <a:rPr lang="zh-TW" altLang="en-US" sz="3500" b="1" dirty="0" smtClean="0">
                <a:solidFill>
                  <a:schemeClr val="accent2">
                    <a:lumMod val="50000"/>
                  </a:schemeClr>
                </a:solidFill>
              </a:rPr>
              <a:t>        </a:t>
            </a:r>
            <a:r>
              <a:rPr lang="en-US" altLang="zh-TW" sz="3500" b="1" dirty="0" smtClean="0">
                <a:solidFill>
                  <a:schemeClr val="accent2">
                    <a:lumMod val="50000"/>
                  </a:schemeClr>
                </a:solidFill>
              </a:rPr>
              <a:t>&lt;</a:t>
            </a:r>
            <a:r>
              <a:rPr lang="zh-TW" altLang="en-US" sz="3500" b="1" dirty="0" smtClean="0">
                <a:solidFill>
                  <a:schemeClr val="accent2">
                    <a:lumMod val="50000"/>
                  </a:schemeClr>
                </a:solidFill>
              </a:rPr>
              <a:t>支出金額</a:t>
            </a:r>
            <a:r>
              <a:rPr lang="en-US" altLang="zh-TW" sz="3500" b="1" dirty="0" smtClean="0">
                <a:solidFill>
                  <a:schemeClr val="accent2">
                    <a:lumMod val="50000"/>
                  </a:schemeClr>
                </a:solidFill>
              </a:rPr>
              <a:t>:</a:t>
            </a:r>
            <a:r>
              <a:rPr lang="ja-JP" altLang="en-US" sz="3500" b="1" dirty="0" smtClean="0">
                <a:solidFill>
                  <a:schemeClr val="accent2">
                    <a:lumMod val="50000"/>
                  </a:schemeClr>
                </a:solidFill>
              </a:rPr>
              <a:t>　</a:t>
            </a:r>
            <a:r>
              <a:rPr lang="en-US" altLang="ja-JP" sz="3500" b="1" dirty="0" smtClean="0">
                <a:solidFill>
                  <a:schemeClr val="accent2">
                    <a:lumMod val="50000"/>
                  </a:schemeClr>
                </a:solidFill>
              </a:rPr>
              <a:t>837,356</a:t>
            </a:r>
            <a:r>
              <a:rPr lang="ja-JP" altLang="en-US" sz="3500" b="1" dirty="0" smtClean="0">
                <a:solidFill>
                  <a:schemeClr val="accent2">
                    <a:lumMod val="50000"/>
                  </a:schemeClr>
                </a:solidFill>
              </a:rPr>
              <a:t>元</a:t>
            </a:r>
            <a:r>
              <a:rPr lang="en-US" altLang="zh-TW" sz="3500" b="1" dirty="0" smtClean="0">
                <a:solidFill>
                  <a:schemeClr val="accent2">
                    <a:lumMod val="50000"/>
                  </a:schemeClr>
                </a:solidFill>
              </a:rPr>
              <a:t>&gt;</a:t>
            </a:r>
            <a:endParaRPr lang="zh-TW" altLang="en-US" sz="3500" b="1" dirty="0">
              <a:solidFill>
                <a:schemeClr val="accent2">
                  <a:lumMod val="50000"/>
                </a:schemeClr>
              </a:solidFill>
            </a:endParaRPr>
          </a:p>
        </p:txBody>
      </p:sp>
      <p:graphicFrame>
        <p:nvGraphicFramePr>
          <p:cNvPr id="5" name="圖表 4"/>
          <p:cNvGraphicFramePr>
            <a:graphicFrameLocks/>
          </p:cNvGraphicFramePr>
          <p:nvPr>
            <p:extLst>
              <p:ext uri="{D42A27DB-BD31-4B8C-83A1-F6EECF244321}">
                <p14:modId xmlns:p14="http://schemas.microsoft.com/office/powerpoint/2010/main" val="1585801639"/>
              </p:ext>
            </p:extLst>
          </p:nvPr>
        </p:nvGraphicFramePr>
        <p:xfrm>
          <a:off x="1074420" y="-387424"/>
          <a:ext cx="8069580" cy="9311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7625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lgn="ctr">
              <a:buNone/>
            </a:pPr>
            <a:endParaRPr lang="en-US" altLang="zh-TW" dirty="0"/>
          </a:p>
          <a:p>
            <a:pPr marL="0" indent="0">
              <a:buNone/>
            </a:pPr>
            <a:r>
              <a:rPr lang="zh-TW" altLang="en-US" sz="5000" b="1" dirty="0" smtClean="0">
                <a:solidFill>
                  <a:srgbClr val="FF0000"/>
                </a:solidFill>
              </a:rPr>
              <a:t>   </a:t>
            </a:r>
            <a:r>
              <a:rPr lang="zh-TW" altLang="en-US" sz="5400" b="1" dirty="0" smtClean="0">
                <a:solidFill>
                  <a:srgbClr val="FF0000"/>
                </a:solidFill>
              </a:rPr>
              <a:t>議題二</a:t>
            </a:r>
            <a:r>
              <a:rPr lang="en-US" altLang="zh-TW" sz="5400" b="1" dirty="0" smtClean="0">
                <a:solidFill>
                  <a:srgbClr val="FF0000"/>
                </a:solidFill>
              </a:rPr>
              <a:t>:</a:t>
            </a:r>
            <a:endParaRPr lang="en-US" altLang="zh-TW" sz="5400" b="1" dirty="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      </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110</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年度結餘款  </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r>
              <a:rPr lang="en-US" altLang="zh-TW" sz="5400" b="1" dirty="0">
                <a:solidFill>
                  <a:srgbClr val="FF0000"/>
                </a:solidFill>
                <a:effectLst>
                  <a:outerShdw blurRad="50800" dist="38100" dir="2700000" algn="tl" rotWithShape="0">
                    <a:prstClr val="black">
                      <a:alpha val="40000"/>
                    </a:prstClr>
                  </a:outerShdw>
                </a:effectLst>
                <a:latin typeface="新細明體"/>
                <a:ea typeface="新細明體"/>
              </a:rPr>
              <a:t> </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 (</a:t>
            </a:r>
            <a:r>
              <a:rPr lang="en-US" altLang="ja-JP" sz="5400" b="1" dirty="0" smtClean="0">
                <a:solidFill>
                  <a:srgbClr val="FF0000"/>
                </a:solidFill>
                <a:effectLst>
                  <a:outerShdw blurRad="50800" dist="38100" dir="2700000" algn="tl" rotWithShape="0">
                    <a:prstClr val="black">
                      <a:alpha val="40000"/>
                    </a:prstClr>
                  </a:outerShdw>
                </a:effectLst>
                <a:latin typeface="新細明體"/>
                <a:ea typeface="新細明體"/>
              </a:rPr>
              <a:t>1,363,761</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元</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運用具體  </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r>
              <a:rPr lang="en-US" altLang="zh-TW" sz="5400" b="1" dirty="0">
                <a:solidFill>
                  <a:srgbClr val="FF0000"/>
                </a:solidFill>
                <a:effectLst>
                  <a:outerShdw blurRad="50800" dist="38100" dir="2700000" algn="tl" rotWithShape="0">
                    <a:prstClr val="black">
                      <a:alpha val="40000"/>
                    </a:prstClr>
                  </a:outerShdw>
                </a:effectLst>
                <a:latin typeface="新細明體"/>
                <a:ea typeface="新細明體"/>
              </a:rPr>
              <a:t> </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  </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計畫報告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24</a:t>
            </a:fld>
            <a:endParaRPr lang="zh-TW" altLang="en-US"/>
          </a:p>
        </p:txBody>
      </p:sp>
    </p:spTree>
    <p:extLst>
      <p:ext uri="{BB962C8B-B14F-4D97-AF65-F5344CB8AC3E}">
        <p14:creationId xmlns:p14="http://schemas.microsoft.com/office/powerpoint/2010/main" val="2967720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25</a:t>
            </a:fld>
            <a:endParaRPr lang="zh-TW" altLang="en-US"/>
          </a:p>
        </p:txBody>
      </p:sp>
      <p:sp>
        <p:nvSpPr>
          <p:cNvPr id="7" name="Rectangle 3"/>
          <p:cNvSpPr>
            <a:spLocks noChangeArrowheads="1"/>
          </p:cNvSpPr>
          <p:nvPr/>
        </p:nvSpPr>
        <p:spPr bwMode="auto">
          <a:xfrm>
            <a:off x="1259632" y="73169"/>
            <a:ext cx="36471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110</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年度具體使用計畫如下表：</a:t>
            </a:r>
            <a:endParaRPr kumimoji="1" lang="zh-TW" altLang="en-US" sz="2000" b="1" i="0" u="none" strike="noStrike" cap="none" normalizeH="0" baseline="0" dirty="0" smtClean="0">
              <a:ln>
                <a:noFill/>
              </a:ln>
              <a:solidFill>
                <a:srgbClr val="FF0000"/>
              </a:solidFill>
              <a:effectLst/>
              <a:latin typeface="Arial" pitchFamily="34" charset="0"/>
              <a:ea typeface="新細明體" pitchFamily="18" charset="-120"/>
              <a:cs typeface="新細明體" pitchFamily="18"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145994475"/>
              </p:ext>
            </p:extLst>
          </p:nvPr>
        </p:nvGraphicFramePr>
        <p:xfrm>
          <a:off x="1115616" y="473279"/>
          <a:ext cx="7879672" cy="6052065"/>
        </p:xfrm>
        <a:graphic>
          <a:graphicData uri="http://schemas.openxmlformats.org/drawingml/2006/table">
            <a:tbl>
              <a:tblPr firstRow="1" firstCol="1" lastRow="1" lastCol="1" bandRow="1" bandCol="1">
                <a:tableStyleId>{5C22544A-7EE6-4342-B048-85BDC9FD1C3A}</a:tableStyleId>
              </a:tblPr>
              <a:tblGrid>
                <a:gridCol w="599950"/>
                <a:gridCol w="1469171"/>
                <a:gridCol w="2815518"/>
                <a:gridCol w="1271550"/>
                <a:gridCol w="1723483"/>
              </a:tblGrid>
              <a:tr h="364375">
                <a:tc>
                  <a:txBody>
                    <a:bodyPr/>
                    <a:lstStyle/>
                    <a:p>
                      <a:pPr marL="341630" indent="-341630" algn="ctr">
                        <a:spcAft>
                          <a:spcPts val="0"/>
                        </a:spcAft>
                      </a:pPr>
                      <a:r>
                        <a:rPr lang="zh-TW" sz="1000" kern="100" dirty="0">
                          <a:effectLst/>
                        </a:rPr>
                        <a:t>年度</a:t>
                      </a:r>
                      <a:endParaRPr lang="zh-TW" sz="1000" kern="100" dirty="0">
                        <a:effectLst/>
                        <a:latin typeface="標楷體"/>
                        <a:cs typeface="Times New Roman"/>
                      </a:endParaRPr>
                    </a:p>
                  </a:txBody>
                  <a:tcPr marL="50239" marR="50239" marT="0" marB="0" anchor="ctr"/>
                </a:tc>
                <a:tc>
                  <a:txBody>
                    <a:bodyPr/>
                    <a:lstStyle/>
                    <a:p>
                      <a:pPr marL="341630" indent="-341630" algn="ctr">
                        <a:spcAft>
                          <a:spcPts val="0"/>
                        </a:spcAft>
                      </a:pPr>
                      <a:r>
                        <a:rPr lang="zh-TW" sz="1000" kern="100" dirty="0">
                          <a:effectLst/>
                        </a:rPr>
                        <a:t>計畫名稱</a:t>
                      </a:r>
                      <a:endParaRPr lang="zh-TW" sz="1000" kern="100" dirty="0">
                        <a:effectLst/>
                        <a:latin typeface="標楷體"/>
                        <a:cs typeface="Times New Roman"/>
                      </a:endParaRPr>
                    </a:p>
                  </a:txBody>
                  <a:tcPr marL="50239" marR="50239" marT="0" marB="0" anchor="ctr"/>
                </a:tc>
                <a:tc>
                  <a:txBody>
                    <a:bodyPr/>
                    <a:lstStyle/>
                    <a:p>
                      <a:pPr marL="341630" indent="-341630" algn="ctr">
                        <a:spcAft>
                          <a:spcPts val="0"/>
                        </a:spcAft>
                      </a:pPr>
                      <a:r>
                        <a:rPr lang="zh-TW" sz="1000" kern="100">
                          <a:effectLst/>
                        </a:rPr>
                        <a:t>計畫內容說明（詳細說明）</a:t>
                      </a:r>
                      <a:endParaRPr lang="zh-TW" sz="1000" kern="100">
                        <a:effectLst/>
                        <a:latin typeface="標楷體"/>
                        <a:cs typeface="Times New Roman"/>
                      </a:endParaRPr>
                    </a:p>
                  </a:txBody>
                  <a:tcPr marL="50239" marR="50239" marT="0" marB="0" anchor="ctr"/>
                </a:tc>
                <a:tc>
                  <a:txBody>
                    <a:bodyPr/>
                    <a:lstStyle/>
                    <a:p>
                      <a:pPr marL="341630" indent="-341630" algn="ctr">
                        <a:spcAft>
                          <a:spcPts val="0"/>
                        </a:spcAft>
                      </a:pPr>
                      <a:r>
                        <a:rPr lang="zh-TW" sz="1000" kern="100">
                          <a:effectLst/>
                        </a:rPr>
                        <a:t>經費運用分配數</a:t>
                      </a:r>
                      <a:endParaRPr lang="zh-TW" sz="1000" kern="100">
                        <a:effectLst/>
                        <a:latin typeface="標楷體"/>
                        <a:cs typeface="Times New Roman"/>
                      </a:endParaRPr>
                    </a:p>
                  </a:txBody>
                  <a:tcPr marL="50239" marR="50239" marT="0" marB="0" anchor="ctr"/>
                </a:tc>
                <a:tc>
                  <a:txBody>
                    <a:bodyPr/>
                    <a:lstStyle/>
                    <a:p>
                      <a:pPr marL="341630" indent="-341630" algn="ctr">
                        <a:spcAft>
                          <a:spcPts val="0"/>
                        </a:spcAft>
                      </a:pPr>
                      <a:r>
                        <a:rPr lang="zh-TW" sz="1000" kern="100">
                          <a:effectLst/>
                        </a:rPr>
                        <a:t>是否符合章程任務規定</a:t>
                      </a:r>
                      <a:endParaRPr lang="zh-TW" sz="1000" kern="100">
                        <a:effectLst/>
                        <a:latin typeface="標楷體"/>
                        <a:cs typeface="Times New Roman"/>
                      </a:endParaRPr>
                    </a:p>
                  </a:txBody>
                  <a:tcPr marL="50239" marR="50239" marT="0" marB="0" anchor="ctr"/>
                </a:tc>
              </a:tr>
              <a:tr h="910937">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111</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惜食廚房物資捐贈</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每月捐贈魚貨約</a:t>
                      </a:r>
                      <a:r>
                        <a:rPr lang="en-US" sz="1400" b="0" kern="100" dirty="0">
                          <a:solidFill>
                            <a:schemeClr val="tx1"/>
                          </a:solidFill>
                          <a:effectLst/>
                          <a:latin typeface="標楷體" panose="03000509000000000000" pitchFamily="65" charset="-120"/>
                          <a:ea typeface="標楷體" panose="03000509000000000000" pitchFamily="65" charset="-120"/>
                        </a:rPr>
                        <a:t>400</a:t>
                      </a:r>
                      <a:r>
                        <a:rPr lang="zh-TW" sz="1400" b="0" kern="100" dirty="0">
                          <a:solidFill>
                            <a:schemeClr val="tx1"/>
                          </a:solidFill>
                          <a:effectLst/>
                          <a:latin typeface="標楷體" panose="03000509000000000000" pitchFamily="65" charset="-120"/>
                          <a:ea typeface="標楷體" panose="03000509000000000000" pitchFamily="65" charset="-120"/>
                        </a:rPr>
                        <a:t>公斤</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2.</a:t>
                      </a:r>
                      <a:r>
                        <a:rPr lang="zh-TW" sz="1400" b="0" kern="100" dirty="0">
                          <a:solidFill>
                            <a:schemeClr val="tx1"/>
                          </a:solidFill>
                          <a:effectLst/>
                          <a:latin typeface="標楷體" panose="03000509000000000000" pitchFamily="65" charset="-120"/>
                          <a:ea typeface="標楷體" panose="03000509000000000000" pitchFamily="65" charset="-120"/>
                        </a:rPr>
                        <a:t>所捐魚貨用於製作</a:t>
                      </a:r>
                      <a:r>
                        <a:rPr lang="en-US" sz="1400" b="0" kern="100" dirty="0">
                          <a:solidFill>
                            <a:schemeClr val="tx1"/>
                          </a:solidFill>
                          <a:effectLst/>
                          <a:latin typeface="標楷體" panose="03000509000000000000" pitchFamily="65" charset="-120"/>
                          <a:ea typeface="標楷體" panose="03000509000000000000" pitchFamily="65" charset="-120"/>
                        </a:rPr>
                        <a:t>450</a:t>
                      </a:r>
                      <a:r>
                        <a:rPr lang="zh-TW" sz="1400" b="0" kern="100" dirty="0">
                          <a:solidFill>
                            <a:schemeClr val="tx1"/>
                          </a:solidFill>
                          <a:effectLst/>
                          <a:latin typeface="標楷體" panose="03000509000000000000" pitchFamily="65" charset="-120"/>
                          <a:ea typeface="標楷體" panose="03000509000000000000" pitchFamily="65" charset="-120"/>
                        </a:rPr>
                        <a:t>個便當給雙北中低收入戶使用</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240,000</a:t>
                      </a:r>
                      <a:r>
                        <a:rPr lang="zh-TW" sz="1400" b="0" kern="100">
                          <a:solidFill>
                            <a:schemeClr val="tx1"/>
                          </a:solidFill>
                          <a:effectLst/>
                          <a:latin typeface="標楷體" panose="03000509000000000000" pitchFamily="65" charset="-120"/>
                          <a:ea typeface="標楷體" panose="03000509000000000000" pitchFamily="65" charset="-120"/>
                        </a:rPr>
                        <a:t>元</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a:solidFill>
                            <a:schemeClr val="tx1"/>
                          </a:solidFill>
                          <a:effectLst/>
                          <a:latin typeface="標楷體" panose="03000509000000000000" pitchFamily="65" charset="-120"/>
                          <a:ea typeface="標楷體" panose="03000509000000000000" pitchFamily="65" charset="-120"/>
                        </a:rPr>
                        <a:t>尚符本會章程第三條宗旨一 提供物資給中低收戶者。</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r>
              <a:tr h="888215">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112</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惜食廚房物資捐贈</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1.</a:t>
                      </a:r>
                      <a:r>
                        <a:rPr lang="zh-TW" sz="1400" b="0" kern="100" dirty="0">
                          <a:solidFill>
                            <a:schemeClr val="tx1"/>
                          </a:solidFill>
                          <a:effectLst/>
                          <a:latin typeface="標楷體" panose="03000509000000000000" pitchFamily="65" charset="-120"/>
                          <a:ea typeface="標楷體" panose="03000509000000000000" pitchFamily="65" charset="-120"/>
                        </a:rPr>
                        <a:t>每月捐贈魚貨約</a:t>
                      </a:r>
                      <a:r>
                        <a:rPr lang="en-US" sz="1400" b="0" kern="100" dirty="0">
                          <a:solidFill>
                            <a:schemeClr val="tx1"/>
                          </a:solidFill>
                          <a:effectLst/>
                          <a:latin typeface="標楷體" panose="03000509000000000000" pitchFamily="65" charset="-120"/>
                          <a:ea typeface="標楷體" panose="03000509000000000000" pitchFamily="65" charset="-120"/>
                        </a:rPr>
                        <a:t>400</a:t>
                      </a:r>
                      <a:r>
                        <a:rPr lang="zh-TW" sz="1400" b="0" kern="100" dirty="0">
                          <a:solidFill>
                            <a:schemeClr val="tx1"/>
                          </a:solidFill>
                          <a:effectLst/>
                          <a:latin typeface="標楷體" panose="03000509000000000000" pitchFamily="65" charset="-120"/>
                          <a:ea typeface="標楷體" panose="03000509000000000000" pitchFamily="65" charset="-120"/>
                        </a:rPr>
                        <a:t>公斤</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2.</a:t>
                      </a:r>
                      <a:r>
                        <a:rPr lang="zh-TW" sz="1400" b="0" kern="100" dirty="0">
                          <a:solidFill>
                            <a:schemeClr val="tx1"/>
                          </a:solidFill>
                          <a:effectLst/>
                          <a:latin typeface="標楷體" panose="03000509000000000000" pitchFamily="65" charset="-120"/>
                          <a:ea typeface="標楷體" panose="03000509000000000000" pitchFamily="65" charset="-120"/>
                        </a:rPr>
                        <a:t>所捐魚貨用於製作</a:t>
                      </a:r>
                      <a:r>
                        <a:rPr lang="en-US" sz="1400" b="0" kern="100" dirty="0">
                          <a:solidFill>
                            <a:schemeClr val="tx1"/>
                          </a:solidFill>
                          <a:effectLst/>
                          <a:latin typeface="標楷體" panose="03000509000000000000" pitchFamily="65" charset="-120"/>
                          <a:ea typeface="標楷體" panose="03000509000000000000" pitchFamily="65" charset="-120"/>
                        </a:rPr>
                        <a:t>450</a:t>
                      </a:r>
                      <a:r>
                        <a:rPr lang="zh-TW" sz="1400" b="0" kern="100" dirty="0">
                          <a:solidFill>
                            <a:schemeClr val="tx1"/>
                          </a:solidFill>
                          <a:effectLst/>
                          <a:latin typeface="標楷體" panose="03000509000000000000" pitchFamily="65" charset="-120"/>
                          <a:ea typeface="標楷體" panose="03000509000000000000" pitchFamily="65" charset="-120"/>
                        </a:rPr>
                        <a:t>個便當給雙北中低收入戶使用</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240,000</a:t>
                      </a:r>
                      <a:r>
                        <a:rPr lang="zh-TW"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a:solidFill>
                            <a:schemeClr val="tx1"/>
                          </a:solidFill>
                          <a:effectLst/>
                          <a:latin typeface="標楷體" panose="03000509000000000000" pitchFamily="65" charset="-120"/>
                          <a:ea typeface="標楷體" panose="03000509000000000000" pitchFamily="65" charset="-120"/>
                        </a:rPr>
                        <a:t>尚符本會章程第三條宗旨一 提供物資給中低收戶者。</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r>
              <a:tr h="1009896">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街友關懷活動</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每年舉行三次</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農曆過年、端午節、重陽節</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進行</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除了發放物資</a:t>
                      </a:r>
                      <a:r>
                        <a:rPr lang="en-US" sz="1400" b="0" kern="100" dirty="0">
                          <a:solidFill>
                            <a:schemeClr val="tx1"/>
                          </a:solidFill>
                          <a:effectLst/>
                          <a:latin typeface="標楷體" panose="03000509000000000000" pitchFamily="65" charset="-120"/>
                          <a:ea typeface="標楷體" panose="03000509000000000000" pitchFamily="65" charset="-120"/>
                        </a:rPr>
                        <a:t>: </a:t>
                      </a:r>
                      <a:r>
                        <a:rPr lang="zh-TW" sz="1400" b="0" kern="100" dirty="0">
                          <a:solidFill>
                            <a:schemeClr val="tx1"/>
                          </a:solidFill>
                          <a:effectLst/>
                          <a:latin typeface="標楷體" panose="03000509000000000000" pitchFamily="65" charset="-120"/>
                          <a:ea typeface="標楷體" panose="03000509000000000000" pitchFamily="65" charset="-120"/>
                        </a:rPr>
                        <a:t>便當、保暖福袋</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等等</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75,000</a:t>
                      </a:r>
                      <a:r>
                        <a:rPr lang="zh-TW"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尚符本會章程第三條宗旨一 提供物資給街友。</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r>
              <a:tr h="1421144">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endParaRPr>
                    </a:p>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a:solidFill>
                            <a:schemeClr val="tx1"/>
                          </a:solidFill>
                          <a:effectLst/>
                          <a:latin typeface="標楷體" panose="03000509000000000000" pitchFamily="65" charset="-120"/>
                          <a:ea typeface="標楷體" panose="03000509000000000000" pitchFamily="65" charset="-120"/>
                        </a:rPr>
                        <a:t>中低收入戶喪葬補助</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協助勤茂慈善會案件</a:t>
                      </a:r>
                    </a:p>
                    <a:p>
                      <a:pPr marL="342900" lvl="0" indent="-342900">
                        <a:spcAft>
                          <a:spcPts val="0"/>
                        </a:spcAft>
                        <a:buFont typeface="+mj-lt"/>
                        <a:buAutoNum type="arabicPeriod"/>
                      </a:pPr>
                      <a:r>
                        <a:rPr lang="ja-JP" sz="1400" b="0" kern="100" dirty="0">
                          <a:solidFill>
                            <a:schemeClr val="tx1"/>
                          </a:solidFill>
                          <a:effectLst/>
                          <a:latin typeface="標楷體" panose="03000509000000000000" pitchFamily="65" charset="-120"/>
                          <a:ea typeface="標楷體" panose="03000509000000000000" pitchFamily="65" charset="-120"/>
                        </a:rPr>
                        <a:t>每案協助</a:t>
                      </a:r>
                      <a:r>
                        <a:rPr lang="en-US" sz="1400" b="0" kern="100" dirty="0">
                          <a:solidFill>
                            <a:schemeClr val="tx1"/>
                          </a:solidFill>
                          <a:effectLst/>
                          <a:latin typeface="標楷體" panose="03000509000000000000" pitchFamily="65" charset="-120"/>
                          <a:ea typeface="標楷體" panose="03000509000000000000" pitchFamily="65" charset="-120"/>
                        </a:rPr>
                        <a:t>3,000</a:t>
                      </a:r>
                      <a:r>
                        <a:rPr lang="ja-JP"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36,000</a:t>
                      </a:r>
                      <a:r>
                        <a:rPr lang="ja-JP"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尚符本會章程第三條宗旨二提供無名屍及中低收入戶者喪葬補助</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r>
              <a:tr h="1457498">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a:solidFill>
                            <a:schemeClr val="tx1"/>
                          </a:solidFill>
                          <a:effectLst/>
                          <a:latin typeface="標楷體" panose="03000509000000000000" pitchFamily="65" charset="-120"/>
                          <a:ea typeface="標楷體" panose="03000509000000000000" pitchFamily="65" charset="-120"/>
                        </a:rPr>
                        <a:t>樂山教養院潔牙計畫經費補助</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a:solidFill>
                            <a:schemeClr val="tx1"/>
                          </a:solidFill>
                          <a:effectLst/>
                          <a:latin typeface="標楷體" panose="03000509000000000000" pitchFamily="65" charset="-120"/>
                          <a:ea typeface="標楷體" panose="03000509000000000000" pitchFamily="65" charset="-120"/>
                        </a:rPr>
                        <a:t>補助潔牙計畫所需物資費用</a:t>
                      </a:r>
                    </a:p>
                    <a:p>
                      <a:pPr marL="342900" lvl="0" indent="-342900">
                        <a:spcAft>
                          <a:spcPts val="0"/>
                        </a:spcAft>
                        <a:buFont typeface="+mj-lt"/>
                        <a:buAutoNum type="arabicPeriod"/>
                      </a:pPr>
                      <a:r>
                        <a:rPr lang="zh-TW" sz="1400" b="0" kern="100">
                          <a:solidFill>
                            <a:schemeClr val="tx1"/>
                          </a:solidFill>
                          <a:effectLst/>
                          <a:latin typeface="標楷體" panose="03000509000000000000" pitchFamily="65" charset="-120"/>
                          <a:ea typeface="標楷體" panose="03000509000000000000" pitchFamily="65" charset="-120"/>
                        </a:rPr>
                        <a:t>每月採購所需潔牙物資向本會申請</a:t>
                      </a:r>
                      <a:r>
                        <a:rPr lang="en-US" sz="1400" b="0" kern="100">
                          <a:solidFill>
                            <a:schemeClr val="tx1"/>
                          </a:solidFill>
                          <a:effectLst/>
                          <a:latin typeface="標楷體" panose="03000509000000000000" pitchFamily="65" charset="-120"/>
                          <a:ea typeface="標楷體" panose="03000509000000000000" pitchFamily="65" charset="-120"/>
                        </a:rPr>
                        <a:t>,</a:t>
                      </a:r>
                      <a:r>
                        <a:rPr lang="zh-TW" sz="1400" b="0" kern="100">
                          <a:solidFill>
                            <a:schemeClr val="tx1"/>
                          </a:solidFill>
                          <a:effectLst/>
                          <a:latin typeface="標楷體" panose="03000509000000000000" pitchFamily="65" charset="-120"/>
                          <a:ea typeface="標楷體" panose="03000509000000000000" pitchFamily="65" charset="-120"/>
                        </a:rPr>
                        <a:t>最高額度為</a:t>
                      </a:r>
                      <a:r>
                        <a:rPr lang="en-US" sz="1400" b="0" kern="100">
                          <a:solidFill>
                            <a:schemeClr val="tx1"/>
                          </a:solidFill>
                          <a:effectLst/>
                          <a:latin typeface="標楷體" panose="03000509000000000000" pitchFamily="65" charset="-120"/>
                          <a:ea typeface="標楷體" panose="03000509000000000000" pitchFamily="65" charset="-120"/>
                        </a:rPr>
                        <a:t>3</a:t>
                      </a:r>
                      <a:r>
                        <a:rPr lang="zh-TW" sz="1400" b="0" kern="100">
                          <a:solidFill>
                            <a:schemeClr val="tx1"/>
                          </a:solidFill>
                          <a:effectLst/>
                          <a:latin typeface="標楷體" panose="03000509000000000000" pitchFamily="65" charset="-120"/>
                          <a:ea typeface="標楷體" panose="03000509000000000000" pitchFamily="65" charset="-120"/>
                        </a:rPr>
                        <a:t>萬元整</a:t>
                      </a:r>
                    </a:p>
                    <a:p>
                      <a:pPr marL="342900" lvl="0" indent="-342900">
                        <a:spcAft>
                          <a:spcPts val="0"/>
                        </a:spcAft>
                        <a:buFont typeface="+mj-lt"/>
                        <a:buAutoNum type="arabicPeriod"/>
                      </a:pPr>
                      <a:r>
                        <a:rPr lang="zh-TW" sz="1400" b="0" kern="100">
                          <a:solidFill>
                            <a:schemeClr val="tx1"/>
                          </a:solidFill>
                          <a:effectLst/>
                          <a:latin typeface="標楷體" panose="03000509000000000000" pitchFamily="65" charset="-120"/>
                          <a:ea typeface="標楷體" panose="03000509000000000000" pitchFamily="65" charset="-120"/>
                        </a:rPr>
                        <a:t>此計畫可幫助院生口腔清潔</a:t>
                      </a:r>
                      <a:r>
                        <a:rPr lang="en-US" sz="1400" b="0" kern="100">
                          <a:solidFill>
                            <a:schemeClr val="tx1"/>
                          </a:solidFill>
                          <a:effectLst/>
                          <a:latin typeface="標楷體" panose="03000509000000000000" pitchFamily="65" charset="-120"/>
                          <a:ea typeface="標楷體" panose="03000509000000000000" pitchFamily="65" charset="-120"/>
                        </a:rPr>
                        <a:t>,</a:t>
                      </a:r>
                      <a:r>
                        <a:rPr lang="zh-TW" sz="1400" b="0" kern="100">
                          <a:solidFill>
                            <a:schemeClr val="tx1"/>
                          </a:solidFill>
                          <a:effectLst/>
                          <a:latin typeface="標楷體" panose="03000509000000000000" pitchFamily="65" charset="-120"/>
                          <a:ea typeface="標楷體" panose="03000509000000000000" pitchFamily="65" charset="-120"/>
                        </a:rPr>
                        <a:t>加強咀嚼能力</a:t>
                      </a:r>
                      <a:r>
                        <a:rPr lang="en-US" sz="1400" b="0" kern="100">
                          <a:solidFill>
                            <a:schemeClr val="tx1"/>
                          </a:solidFill>
                          <a:effectLst/>
                          <a:latin typeface="標楷體" panose="03000509000000000000" pitchFamily="65" charset="-120"/>
                          <a:ea typeface="標楷體" panose="03000509000000000000" pitchFamily="65" charset="-120"/>
                        </a:rPr>
                        <a:t>,</a:t>
                      </a:r>
                      <a:r>
                        <a:rPr lang="zh-TW" sz="1400" b="0" kern="100">
                          <a:solidFill>
                            <a:schemeClr val="tx1"/>
                          </a:solidFill>
                          <a:effectLst/>
                          <a:latin typeface="標楷體" panose="03000509000000000000" pitchFamily="65" charset="-120"/>
                          <a:ea typeface="標楷體" panose="03000509000000000000" pitchFamily="65" charset="-120"/>
                        </a:rPr>
                        <a:t>提升免疫力</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360,000</a:t>
                      </a:r>
                      <a:r>
                        <a:rPr lang="ja-JP"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尚符本會章程第三條宗旨三提供公私立慈善機構物資及人力支援協助。</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0239" marR="50239" marT="0" marB="0">
                    <a:solidFill>
                      <a:schemeClr val="accent1">
                        <a:lumMod val="20000"/>
                        <a:lumOff val="80000"/>
                      </a:schemeClr>
                    </a:solidFill>
                  </a:tcPr>
                </a:tc>
              </a:tr>
            </a:tbl>
          </a:graphicData>
        </a:graphic>
      </p:graphicFrame>
    </p:spTree>
    <p:extLst>
      <p:ext uri="{BB962C8B-B14F-4D97-AF65-F5344CB8AC3E}">
        <p14:creationId xmlns:p14="http://schemas.microsoft.com/office/powerpoint/2010/main" val="309527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26</a:t>
            </a:fld>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655892108"/>
              </p:ext>
            </p:extLst>
          </p:nvPr>
        </p:nvGraphicFramePr>
        <p:xfrm>
          <a:off x="1115616" y="116632"/>
          <a:ext cx="7848873" cy="576064"/>
        </p:xfrm>
        <a:graphic>
          <a:graphicData uri="http://schemas.openxmlformats.org/drawingml/2006/table">
            <a:tbl>
              <a:tblPr firstRow="1" firstCol="1" lastRow="1" lastCol="1" bandRow="1" bandCol="1">
                <a:tableStyleId>{5C22544A-7EE6-4342-B048-85BDC9FD1C3A}</a:tableStyleId>
              </a:tblPr>
              <a:tblGrid>
                <a:gridCol w="597606"/>
                <a:gridCol w="1463429"/>
                <a:gridCol w="2804513"/>
                <a:gridCol w="1266580"/>
                <a:gridCol w="1716745"/>
              </a:tblGrid>
              <a:tr h="576064">
                <a:tc>
                  <a:txBody>
                    <a:bodyPr/>
                    <a:lstStyle/>
                    <a:p>
                      <a:pPr marL="341630" indent="-341630" algn="ctr">
                        <a:spcAft>
                          <a:spcPts val="0"/>
                        </a:spcAft>
                      </a:pPr>
                      <a:r>
                        <a:rPr lang="zh-TW" sz="1400" kern="100">
                          <a:effectLst/>
                        </a:rPr>
                        <a:t>年度</a:t>
                      </a:r>
                      <a:endParaRPr lang="zh-TW" sz="1400" kern="100">
                        <a:effectLst/>
                        <a:latin typeface="標楷體"/>
                        <a:cs typeface="Times New Roman"/>
                      </a:endParaRPr>
                    </a:p>
                  </a:txBody>
                  <a:tcPr marL="68580" marR="68580" marT="0" marB="0" anchor="ctr"/>
                </a:tc>
                <a:tc>
                  <a:txBody>
                    <a:bodyPr/>
                    <a:lstStyle/>
                    <a:p>
                      <a:pPr marL="341630" indent="-341630" algn="ctr">
                        <a:spcAft>
                          <a:spcPts val="0"/>
                        </a:spcAft>
                      </a:pPr>
                      <a:r>
                        <a:rPr lang="zh-TW" sz="1400" kern="100">
                          <a:effectLst/>
                        </a:rPr>
                        <a:t>計畫名稱</a:t>
                      </a:r>
                      <a:endParaRPr lang="zh-TW" sz="1400" kern="100">
                        <a:effectLst/>
                        <a:latin typeface="標楷體"/>
                        <a:cs typeface="Times New Roman"/>
                      </a:endParaRPr>
                    </a:p>
                  </a:txBody>
                  <a:tcPr marL="68580" marR="68580" marT="0" marB="0" anchor="ctr"/>
                </a:tc>
                <a:tc>
                  <a:txBody>
                    <a:bodyPr/>
                    <a:lstStyle/>
                    <a:p>
                      <a:pPr marL="341630" indent="-341630" algn="ctr">
                        <a:spcAft>
                          <a:spcPts val="0"/>
                        </a:spcAft>
                      </a:pPr>
                      <a:r>
                        <a:rPr lang="zh-TW" sz="1400" kern="100">
                          <a:effectLst/>
                        </a:rPr>
                        <a:t>計畫內容說明（詳細說明）</a:t>
                      </a:r>
                      <a:endParaRPr lang="zh-TW" sz="1400" kern="100">
                        <a:effectLst/>
                        <a:latin typeface="標楷體"/>
                        <a:cs typeface="Times New Roman"/>
                      </a:endParaRPr>
                    </a:p>
                  </a:txBody>
                  <a:tcPr marL="68580" marR="68580" marT="0" marB="0" anchor="ctr"/>
                </a:tc>
                <a:tc>
                  <a:txBody>
                    <a:bodyPr/>
                    <a:lstStyle/>
                    <a:p>
                      <a:pPr marL="341630" indent="-341630" algn="ctr">
                        <a:spcAft>
                          <a:spcPts val="0"/>
                        </a:spcAft>
                      </a:pPr>
                      <a:r>
                        <a:rPr lang="zh-TW" sz="1400" kern="100">
                          <a:effectLst/>
                        </a:rPr>
                        <a:t>經費運用分配數</a:t>
                      </a:r>
                      <a:endParaRPr lang="zh-TW" sz="1400" kern="100">
                        <a:effectLst/>
                        <a:latin typeface="標楷體"/>
                        <a:cs typeface="Times New Roman"/>
                      </a:endParaRPr>
                    </a:p>
                  </a:txBody>
                  <a:tcPr marL="68580" marR="68580" marT="0" marB="0" anchor="ctr"/>
                </a:tc>
                <a:tc>
                  <a:txBody>
                    <a:bodyPr/>
                    <a:lstStyle/>
                    <a:p>
                      <a:pPr marL="341630" indent="-341630" algn="ctr">
                        <a:spcAft>
                          <a:spcPts val="0"/>
                        </a:spcAft>
                      </a:pPr>
                      <a:r>
                        <a:rPr lang="zh-TW" sz="1400" kern="100" dirty="0">
                          <a:effectLst/>
                        </a:rPr>
                        <a:t>是否符合章程任務規定</a:t>
                      </a:r>
                      <a:endParaRPr lang="zh-TW" sz="1400" kern="100" dirty="0">
                        <a:effectLst/>
                        <a:latin typeface="標楷體"/>
                        <a:cs typeface="Times New Roman"/>
                      </a:endParaRPr>
                    </a:p>
                  </a:txBody>
                  <a:tcPr marL="68580" marR="68580" marT="0" marB="0" anchor="ct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347189553"/>
              </p:ext>
            </p:extLst>
          </p:nvPr>
        </p:nvGraphicFramePr>
        <p:xfrm>
          <a:off x="1115616" y="692696"/>
          <a:ext cx="7848872" cy="5472608"/>
        </p:xfrm>
        <a:graphic>
          <a:graphicData uri="http://schemas.openxmlformats.org/drawingml/2006/table">
            <a:tbl>
              <a:tblPr firstRow="1" firstCol="1" lastRow="1" lastCol="1" bandRow="1" bandCol="1">
                <a:tableStyleId>{5C22544A-7EE6-4342-B048-85BDC9FD1C3A}</a:tableStyleId>
              </a:tblPr>
              <a:tblGrid>
                <a:gridCol w="597606"/>
                <a:gridCol w="1463430"/>
                <a:gridCol w="2804512"/>
                <a:gridCol w="1266580"/>
                <a:gridCol w="1716744"/>
              </a:tblGrid>
              <a:tr h="1427637">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111</a:t>
                      </a:r>
                      <a:endParaRPr lang="zh-TW" sz="1400" b="0" kern="100" dirty="0">
                        <a:solidFill>
                          <a:schemeClr val="tx1"/>
                        </a:solidFill>
                        <a:effectLst/>
                        <a:latin typeface="標楷體" panose="03000509000000000000" pitchFamily="65" charset="-120"/>
                        <a:ea typeface="標楷體" panose="03000509000000000000" pitchFamily="65" charset="-120"/>
                      </a:endParaRP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lgn="l">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樂山教養院</a:t>
                      </a:r>
                      <a:r>
                        <a:rPr lang="zh-TW" sz="1400" b="0" kern="100" dirty="0" smtClean="0">
                          <a:solidFill>
                            <a:schemeClr val="tx1"/>
                          </a:solidFill>
                          <a:effectLst/>
                          <a:latin typeface="標楷體" panose="03000509000000000000" pitchFamily="65" charset="-120"/>
                          <a:ea typeface="標楷體" panose="03000509000000000000" pitchFamily="65" charset="-120"/>
                        </a:rPr>
                        <a:t>水果捐贈</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每星期固定捐贈</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每月水果預算為</a:t>
                      </a:r>
                      <a:r>
                        <a:rPr lang="en-US" sz="1400" b="0" kern="100" dirty="0">
                          <a:solidFill>
                            <a:schemeClr val="tx1"/>
                          </a:solidFill>
                          <a:effectLst/>
                          <a:latin typeface="標楷體" panose="03000509000000000000" pitchFamily="65" charset="-120"/>
                          <a:ea typeface="標楷體" panose="03000509000000000000" pitchFamily="65" charset="-120"/>
                        </a:rPr>
                        <a:t>1</a:t>
                      </a:r>
                      <a:r>
                        <a:rPr lang="zh-TW" sz="1400" b="0" kern="100" dirty="0">
                          <a:solidFill>
                            <a:schemeClr val="tx1"/>
                          </a:solidFill>
                          <a:effectLst/>
                          <a:latin typeface="標楷體" panose="03000509000000000000" pitchFamily="65" charset="-120"/>
                          <a:ea typeface="標楷體" panose="03000509000000000000" pitchFamily="65" charset="-120"/>
                        </a:rPr>
                        <a:t>萬元整</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增加院生水果攝取量</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本會捐缯之前每星期只有一次水果可食用</a:t>
                      </a:r>
                      <a:r>
                        <a:rPr lang="en-US" sz="1400" b="0" kern="100" dirty="0">
                          <a:solidFill>
                            <a:schemeClr val="tx1"/>
                          </a:solidFill>
                          <a:effectLst/>
                          <a:latin typeface="標楷體" panose="03000509000000000000" pitchFamily="65" charset="-120"/>
                          <a:ea typeface="標楷體" panose="03000509000000000000" pitchFamily="65" charset="-120"/>
                        </a:rPr>
                        <a:t>)</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120,000</a:t>
                      </a:r>
                      <a:r>
                        <a:rPr lang="zh-TW" sz="1400" b="0" kern="100">
                          <a:solidFill>
                            <a:schemeClr val="tx1"/>
                          </a:solidFill>
                          <a:effectLst/>
                          <a:latin typeface="標楷體" panose="03000509000000000000" pitchFamily="65" charset="-120"/>
                          <a:ea typeface="標楷體" panose="03000509000000000000" pitchFamily="65" charset="-120"/>
                        </a:rPr>
                        <a:t>元</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a:solidFill>
                            <a:schemeClr val="tx1"/>
                          </a:solidFill>
                          <a:effectLst/>
                          <a:latin typeface="標楷體" panose="03000509000000000000" pitchFamily="65" charset="-120"/>
                          <a:ea typeface="標楷體" panose="03000509000000000000" pitchFamily="65" charset="-120"/>
                        </a:rPr>
                        <a:t>尚符本會章程第三條宗旨三提供公私立慈善機構物資及人力支援協助。</a:t>
                      </a:r>
                    </a:p>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r>
              <a:tr h="1427637">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江翠國小課後班經費補助</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針對無法政府補助之弱勢學生</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家中經濟變化無法支付課後輔導費用的學生</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經學校導師及輔導處查核、統計後</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向本會提出補助申請</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160,000</a:t>
                      </a:r>
                      <a:r>
                        <a:rPr lang="zh-TW"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尚符本會章程第三條宗旨三提供公私立慈善機構物資及人力支援協助。</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r>
              <a:tr h="1427637">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endParaRPr>
                    </a:p>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偏鄉中小學</a:t>
                      </a:r>
                      <a:r>
                        <a:rPr lang="zh-TW" sz="1400" b="0" kern="100" dirty="0" smtClean="0">
                          <a:solidFill>
                            <a:schemeClr val="tx1"/>
                          </a:solidFill>
                          <a:effectLst/>
                          <a:latin typeface="標楷體" panose="03000509000000000000" pitchFamily="65" charset="-120"/>
                          <a:ea typeface="標楷體" panose="03000509000000000000" pitchFamily="65" charset="-120"/>
                        </a:rPr>
                        <a:t>原鄉部落</a:t>
                      </a:r>
                      <a:r>
                        <a:rPr lang="zh-TW" sz="1400" b="0" kern="100" dirty="0">
                          <a:solidFill>
                            <a:schemeClr val="tx1"/>
                          </a:solidFill>
                          <a:effectLst/>
                          <a:latin typeface="標楷體" panose="03000509000000000000" pitchFamily="65" charset="-120"/>
                          <a:ea typeface="標楷體" panose="03000509000000000000" pitchFamily="65" charset="-120"/>
                        </a:rPr>
                        <a:t>中低收入戶獎金補助</a:t>
                      </a: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原鄉部落的小學為補助對象</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經學校評核後</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向本會提出申請</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100,000</a:t>
                      </a:r>
                      <a:r>
                        <a:rPr lang="zh-TW" sz="1400" b="0" kern="100" dirty="0">
                          <a:solidFill>
                            <a:schemeClr val="tx1"/>
                          </a:solidFill>
                          <a:effectLst/>
                          <a:latin typeface="標楷體" panose="03000509000000000000" pitchFamily="65" charset="-120"/>
                          <a:ea typeface="標楷體" panose="03000509000000000000" pitchFamily="65" charset="-120"/>
                        </a:rPr>
                        <a:t>元</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尚符本會章程第三條宗旨三提供公私立慈善機構物資及人力支援協助。</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r>
              <a:tr h="1189697">
                <a:tc>
                  <a:txBody>
                    <a:bodyPr/>
                    <a:lstStyle/>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111</a:t>
                      </a:r>
                      <a:endParaRPr lang="zh-TW" sz="1400" b="0" kern="100">
                        <a:solidFill>
                          <a:schemeClr val="tx1"/>
                        </a:solidFill>
                        <a:effectLst/>
                        <a:latin typeface="標楷體" panose="03000509000000000000" pitchFamily="65" charset="-120"/>
                        <a:ea typeface="標楷體" panose="03000509000000000000" pitchFamily="65" charset="-120"/>
                      </a:endParaRPr>
                    </a:p>
                    <a:p>
                      <a:pPr marL="341630" indent="-341630">
                        <a:spcAft>
                          <a:spcPts val="0"/>
                        </a:spcAft>
                      </a:pPr>
                      <a:r>
                        <a:rPr lang="en-US" sz="1400" b="0" kern="100">
                          <a:solidFill>
                            <a:schemeClr val="tx1"/>
                          </a:solidFill>
                          <a:effectLst/>
                          <a:latin typeface="標楷體" panose="03000509000000000000" pitchFamily="65" charset="-120"/>
                          <a:ea typeface="標楷體" panose="03000509000000000000" pitchFamily="65" charset="-120"/>
                        </a:rPr>
                        <a:t> </a:t>
                      </a:r>
                      <a:endParaRPr lang="zh-TW" sz="1400" b="0" kern="10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新竹縣尖石鄉新光國小莊同學物資捐贈</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莊同學家有</a:t>
                      </a:r>
                      <a:r>
                        <a:rPr lang="en-US" sz="1400" b="0" kern="100" dirty="0">
                          <a:solidFill>
                            <a:schemeClr val="tx1"/>
                          </a:solidFill>
                          <a:effectLst/>
                          <a:latin typeface="標楷體" panose="03000509000000000000" pitchFamily="65" charset="-120"/>
                          <a:ea typeface="標楷體" panose="03000509000000000000" pitchFamily="65" charset="-120"/>
                        </a:rPr>
                        <a:t>7</a:t>
                      </a:r>
                      <a:r>
                        <a:rPr lang="zh-TW" sz="1400" b="0" kern="100" dirty="0">
                          <a:solidFill>
                            <a:schemeClr val="tx1"/>
                          </a:solidFill>
                          <a:effectLst/>
                          <a:latin typeface="標楷體" panose="03000509000000000000" pitchFamily="65" charset="-120"/>
                          <a:ea typeface="標楷體" panose="03000509000000000000" pitchFamily="65" charset="-120"/>
                        </a:rPr>
                        <a:t>位國中、小的學童</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父母皆以打零工維生</a:t>
                      </a:r>
                      <a:r>
                        <a:rPr lang="en-US" sz="1400" b="0" kern="100" dirty="0">
                          <a:solidFill>
                            <a:schemeClr val="tx1"/>
                          </a:solidFill>
                          <a:effectLst/>
                          <a:latin typeface="標楷體" panose="03000509000000000000" pitchFamily="65" charset="-120"/>
                          <a:ea typeface="標楷體" panose="03000509000000000000" pitchFamily="65" charset="-120"/>
                        </a:rPr>
                        <a:t>,</a:t>
                      </a:r>
                      <a:r>
                        <a:rPr lang="zh-TW" sz="1400" b="0" kern="100" dirty="0">
                          <a:solidFill>
                            <a:schemeClr val="tx1"/>
                          </a:solidFill>
                          <a:effectLst/>
                          <a:latin typeface="標楷體" panose="03000509000000000000" pitchFamily="65" charset="-120"/>
                          <a:ea typeface="標楷體" panose="03000509000000000000" pitchFamily="65" charset="-120"/>
                        </a:rPr>
                        <a:t>家中生活物資急需協助</a:t>
                      </a:r>
                    </a:p>
                    <a:p>
                      <a:pPr marL="342900" lvl="0" indent="-342900">
                        <a:spcAft>
                          <a:spcPts val="0"/>
                        </a:spcAft>
                        <a:buFont typeface="+mj-lt"/>
                        <a:buAutoNum type="arabicPeriod"/>
                      </a:pPr>
                      <a:r>
                        <a:rPr lang="zh-TW" sz="1400" b="0" kern="100" dirty="0">
                          <a:solidFill>
                            <a:schemeClr val="tx1"/>
                          </a:solidFill>
                          <a:effectLst/>
                          <a:latin typeface="標楷體" panose="03000509000000000000" pitchFamily="65" charset="-120"/>
                          <a:ea typeface="標楷體" panose="03000509000000000000" pitchFamily="65" charset="-120"/>
                        </a:rPr>
                        <a:t>本會每兩個月寄送</a:t>
                      </a:r>
                      <a:r>
                        <a:rPr lang="en-US" sz="1400" b="0" kern="100" dirty="0">
                          <a:solidFill>
                            <a:schemeClr val="tx1"/>
                          </a:solidFill>
                          <a:effectLst/>
                          <a:latin typeface="標楷體" panose="03000509000000000000" pitchFamily="65" charset="-120"/>
                          <a:ea typeface="標楷體" panose="03000509000000000000" pitchFamily="65" charset="-120"/>
                        </a:rPr>
                        <a:t>1</a:t>
                      </a:r>
                      <a:r>
                        <a:rPr lang="zh-TW" sz="1400" b="0" kern="100" dirty="0">
                          <a:solidFill>
                            <a:schemeClr val="tx1"/>
                          </a:solidFill>
                          <a:effectLst/>
                          <a:latin typeface="標楷體" panose="03000509000000000000" pitchFamily="65" charset="-120"/>
                          <a:ea typeface="標楷體" panose="03000509000000000000" pitchFamily="65" charset="-120"/>
                        </a:rPr>
                        <a:t>次民生物資</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a:lnSpc>
                          <a:spcPts val="3000"/>
                        </a:lnSpc>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32,761</a:t>
                      </a:r>
                      <a:r>
                        <a:rPr lang="zh-TW" sz="1400" b="0" kern="100" dirty="0">
                          <a:solidFill>
                            <a:schemeClr val="tx1"/>
                          </a:solidFill>
                          <a:effectLst/>
                          <a:latin typeface="標楷體" panose="03000509000000000000" pitchFamily="65" charset="-120"/>
                          <a:ea typeface="標楷體" panose="03000509000000000000" pitchFamily="65" charset="-120"/>
                        </a:rPr>
                        <a:t>元</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c>
                  <a:txBody>
                    <a:bodyPr/>
                    <a:lstStyle/>
                    <a:p>
                      <a:pPr marL="341630" indent="-341630">
                        <a:spcAft>
                          <a:spcPts val="0"/>
                        </a:spcAft>
                      </a:pPr>
                      <a:r>
                        <a:rPr lang="zh-TW" sz="1400" b="0" kern="100" dirty="0">
                          <a:solidFill>
                            <a:schemeClr val="tx1"/>
                          </a:solidFill>
                          <a:effectLst/>
                          <a:latin typeface="標楷體" panose="03000509000000000000" pitchFamily="65" charset="-120"/>
                          <a:ea typeface="標楷體" panose="03000509000000000000" pitchFamily="65" charset="-120"/>
                        </a:rPr>
                        <a:t>尚符本會章程</a:t>
                      </a:r>
                      <a:r>
                        <a:rPr lang="zh-TW" sz="1400" b="0" kern="100" dirty="0" smtClean="0">
                          <a:solidFill>
                            <a:schemeClr val="tx1"/>
                          </a:solidFill>
                          <a:effectLst/>
                          <a:latin typeface="標楷體" panose="03000509000000000000" pitchFamily="65" charset="-120"/>
                          <a:ea typeface="標楷體" panose="03000509000000000000" pitchFamily="65" charset="-120"/>
                        </a:rPr>
                        <a:t>第三條</a:t>
                      </a:r>
                      <a:r>
                        <a:rPr lang="zh-TW" sz="1400" b="0" kern="100" dirty="0">
                          <a:solidFill>
                            <a:schemeClr val="tx1"/>
                          </a:solidFill>
                          <a:effectLst/>
                          <a:latin typeface="標楷體" panose="03000509000000000000" pitchFamily="65" charset="-120"/>
                          <a:ea typeface="標楷體" panose="03000509000000000000" pitchFamily="65" charset="-120"/>
                        </a:rPr>
                        <a:t>宗旨四社會急難救助之服務。</a:t>
                      </a:r>
                    </a:p>
                    <a:p>
                      <a:pPr marL="341630" indent="-341630">
                        <a:spcAft>
                          <a:spcPts val="0"/>
                        </a:spcAft>
                      </a:pPr>
                      <a:r>
                        <a:rPr lang="en-US" sz="1400" b="0" kern="100" dirty="0">
                          <a:solidFill>
                            <a:schemeClr val="tx1"/>
                          </a:solidFill>
                          <a:effectLst/>
                          <a:latin typeface="標楷體" panose="03000509000000000000" pitchFamily="65" charset="-120"/>
                          <a:ea typeface="標楷體" panose="03000509000000000000" pitchFamily="65"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Times New Roman"/>
                      </a:endParaRPr>
                    </a:p>
                  </a:txBody>
                  <a:tcPr marL="58386" marR="58386" marT="0" marB="0">
                    <a:solidFill>
                      <a:schemeClr val="accent1">
                        <a:lumMod val="20000"/>
                        <a:lumOff val="80000"/>
                      </a:schemeClr>
                    </a:solidFill>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194132563"/>
              </p:ext>
            </p:extLst>
          </p:nvPr>
        </p:nvGraphicFramePr>
        <p:xfrm>
          <a:off x="1115616" y="6165304"/>
          <a:ext cx="7920880" cy="426720"/>
        </p:xfrm>
        <a:graphic>
          <a:graphicData uri="http://schemas.openxmlformats.org/drawingml/2006/table">
            <a:tbl>
              <a:tblPr firstRow="1" firstCol="1" lastRow="1" lastCol="1" bandRow="1" bandCol="1">
                <a:tableStyleId>{5C22544A-7EE6-4342-B048-85BDC9FD1C3A}</a:tableStyleId>
              </a:tblPr>
              <a:tblGrid>
                <a:gridCol w="603089"/>
                <a:gridCol w="1476855"/>
                <a:gridCol w="2830241"/>
                <a:gridCol w="1278200"/>
                <a:gridCol w="1732495"/>
              </a:tblGrid>
              <a:tr h="360040">
                <a:tc>
                  <a:txBody>
                    <a:bodyPr/>
                    <a:lstStyle/>
                    <a:p>
                      <a:pPr marL="341630" indent="-341630">
                        <a:spcAft>
                          <a:spcPts val="0"/>
                        </a:spcAft>
                      </a:pPr>
                      <a:r>
                        <a:rPr lang="en-US" sz="1400" kern="100" dirty="0">
                          <a:effectLst/>
                        </a:rPr>
                        <a:t> </a:t>
                      </a:r>
                      <a:endParaRPr lang="zh-TW" sz="1400" kern="100" dirty="0">
                        <a:effectLst/>
                        <a:latin typeface="標楷體"/>
                        <a:cs typeface="Times New Roman"/>
                      </a:endParaRPr>
                    </a:p>
                  </a:txBody>
                  <a:tcPr marL="68580" marR="68580" marT="0" marB="0"/>
                </a:tc>
                <a:tc>
                  <a:txBody>
                    <a:bodyPr/>
                    <a:lstStyle/>
                    <a:p>
                      <a:pPr marL="341630" indent="-341630">
                        <a:spcAft>
                          <a:spcPts val="0"/>
                        </a:spcAft>
                      </a:pPr>
                      <a:r>
                        <a:rPr lang="zh-TW" sz="1400" b="0" kern="100" dirty="0">
                          <a:effectLst/>
                        </a:rPr>
                        <a:t>　</a:t>
                      </a:r>
                      <a:r>
                        <a:rPr lang="zh-TW" altLang="en-US" sz="1400" b="0" kern="100" baseline="0" dirty="0" smtClean="0">
                          <a:effectLst/>
                        </a:rPr>
                        <a:t>    </a:t>
                      </a:r>
                      <a:r>
                        <a:rPr lang="zh-TW" sz="1400" b="0" kern="100" dirty="0" smtClean="0">
                          <a:effectLst/>
                        </a:rPr>
                        <a:t>合計</a:t>
                      </a:r>
                      <a:endParaRPr lang="zh-TW" sz="1400" b="0" kern="100" dirty="0">
                        <a:effectLst/>
                        <a:latin typeface="標楷體"/>
                        <a:cs typeface="Times New Roman"/>
                      </a:endParaRPr>
                    </a:p>
                  </a:txBody>
                  <a:tcPr marL="68580" marR="68580" marT="0" marB="0"/>
                </a:tc>
                <a:tc>
                  <a:txBody>
                    <a:bodyPr/>
                    <a:lstStyle/>
                    <a:p>
                      <a:pPr marL="228600" indent="-341630">
                        <a:spcAft>
                          <a:spcPts val="0"/>
                        </a:spcAft>
                      </a:pPr>
                      <a:r>
                        <a:rPr lang="en-US" sz="1400" b="0" kern="100" dirty="0">
                          <a:effectLst/>
                        </a:rPr>
                        <a:t> </a:t>
                      </a:r>
                      <a:endParaRPr lang="zh-TW" sz="1400" b="0" kern="100" dirty="0">
                        <a:effectLst/>
                      </a:endParaRPr>
                    </a:p>
                    <a:p>
                      <a:pPr marL="341630" indent="-341630">
                        <a:spcAft>
                          <a:spcPts val="0"/>
                        </a:spcAft>
                      </a:pPr>
                      <a:r>
                        <a:rPr lang="en-US" sz="1400" b="0" kern="100" dirty="0">
                          <a:effectLst/>
                        </a:rPr>
                        <a:t> </a:t>
                      </a:r>
                      <a:endParaRPr lang="zh-TW" sz="1400" b="0" kern="100" dirty="0">
                        <a:effectLst/>
                        <a:latin typeface="標楷體"/>
                        <a:cs typeface="Times New Roman"/>
                      </a:endParaRPr>
                    </a:p>
                  </a:txBody>
                  <a:tcPr marL="68580" marR="68580" marT="0" marB="0"/>
                </a:tc>
                <a:tc>
                  <a:txBody>
                    <a:bodyPr/>
                    <a:lstStyle/>
                    <a:p>
                      <a:pPr>
                        <a:lnSpc>
                          <a:spcPts val="3000"/>
                        </a:lnSpc>
                        <a:spcAft>
                          <a:spcPts val="0"/>
                        </a:spcAft>
                      </a:pPr>
                      <a:r>
                        <a:rPr lang="en-US" sz="1400" b="0" kern="100" dirty="0">
                          <a:effectLst/>
                        </a:rPr>
                        <a:t>1,363,761</a:t>
                      </a:r>
                      <a:endParaRPr lang="zh-TW" sz="1200" b="0" kern="100" dirty="0">
                        <a:effectLst/>
                        <a:latin typeface="Times New Roman"/>
                        <a:ea typeface="新細明體"/>
                      </a:endParaRPr>
                    </a:p>
                  </a:txBody>
                  <a:tcPr marL="68580" marR="68580" marT="0" marB="0"/>
                </a:tc>
                <a:tc>
                  <a:txBody>
                    <a:bodyPr/>
                    <a:lstStyle/>
                    <a:p>
                      <a:pPr marL="341630" indent="-341630">
                        <a:spcAft>
                          <a:spcPts val="0"/>
                        </a:spcAft>
                      </a:pPr>
                      <a:r>
                        <a:rPr lang="en-US" sz="1400" kern="100" dirty="0">
                          <a:effectLst/>
                        </a:rPr>
                        <a:t> </a:t>
                      </a:r>
                      <a:endParaRPr lang="zh-TW" sz="1400" kern="100" dirty="0">
                        <a:effectLst/>
                        <a:latin typeface="標楷體"/>
                        <a:cs typeface="Times New Roman"/>
                      </a:endParaRPr>
                    </a:p>
                  </a:txBody>
                  <a:tcPr marL="68580" marR="68580" marT="0" marB="0"/>
                </a:tc>
              </a:tr>
            </a:tbl>
          </a:graphicData>
        </a:graphic>
      </p:graphicFrame>
      <p:sp>
        <p:nvSpPr>
          <p:cNvPr id="8" name="Rectangle 1"/>
          <p:cNvSpPr>
            <a:spLocks noChangeArrowheads="1"/>
          </p:cNvSpPr>
          <p:nvPr/>
        </p:nvSpPr>
        <p:spPr bwMode="auto">
          <a:xfrm>
            <a:off x="2006600" y="3635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050696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r>
              <a:rPr lang="zh-TW" altLang="en-US" dirty="0"/>
              <a:t> </a:t>
            </a:r>
            <a:r>
              <a:rPr lang="zh-TW" altLang="en-US" dirty="0" smtClean="0"/>
              <a:t>   </a:t>
            </a:r>
            <a:r>
              <a:rPr lang="zh-TW" altLang="en-US" sz="5400" b="1" dirty="0" smtClean="0">
                <a:solidFill>
                  <a:srgbClr val="FF0000"/>
                </a:solidFill>
              </a:rPr>
              <a:t>議題三</a:t>
            </a:r>
            <a:r>
              <a:rPr lang="en-US" altLang="zh-TW" sz="5400" b="1" dirty="0" smtClean="0">
                <a:solidFill>
                  <a:srgbClr val="FF0000"/>
                </a:solidFill>
              </a:rPr>
              <a:t>:</a:t>
            </a:r>
          </a:p>
          <a:p>
            <a:pPr marL="0" indent="0" algn="ctr">
              <a:buNone/>
            </a:pP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111</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年度工作計畫</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lgn="ctr">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及收支預算報告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27</a:t>
            </a:fld>
            <a:endParaRPr lang="zh-TW" altLang="en-US"/>
          </a:p>
        </p:txBody>
      </p:sp>
    </p:spTree>
    <p:extLst>
      <p:ext uri="{BB962C8B-B14F-4D97-AF65-F5344CB8AC3E}">
        <p14:creationId xmlns:p14="http://schemas.microsoft.com/office/powerpoint/2010/main" val="2211275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28</a:t>
            </a:fld>
            <a:endParaRPr lang="zh-TW"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0"/>
            <a:ext cx="8100392"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575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29</a:t>
            </a:fld>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2760"/>
            <a:ext cx="7992888" cy="650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802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a:p>
          <a:p>
            <a:pPr marL="0" indent="0" algn="ctr">
              <a:buNone/>
            </a:pPr>
            <a:r>
              <a:rPr lang="zh-TW" altLang="en-US" sz="56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一、會 議 開 始</a:t>
            </a:r>
            <a:endParaRPr lang="en-US" altLang="zh-TW" sz="56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a:p>
            <a:pPr marL="0" indent="0">
              <a:buNone/>
            </a:pP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a:t>
            </a:fld>
            <a:endParaRPr lang="zh-TW" altLang="en-US"/>
          </a:p>
        </p:txBody>
      </p:sp>
    </p:spTree>
    <p:extLst>
      <p:ext uri="{BB962C8B-B14F-4D97-AF65-F5344CB8AC3E}">
        <p14:creationId xmlns:p14="http://schemas.microsoft.com/office/powerpoint/2010/main" val="1263212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t>30</a:t>
            </a:fld>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799288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136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r>
              <a:rPr lang="zh-TW" altLang="en-US" dirty="0"/>
              <a:t> </a:t>
            </a:r>
            <a:r>
              <a:rPr lang="zh-TW" altLang="en-US" dirty="0" smtClean="0"/>
              <a:t>   </a:t>
            </a:r>
            <a:r>
              <a:rPr lang="zh-TW" altLang="en-US" sz="5400" b="1" dirty="0" smtClean="0">
                <a:solidFill>
                  <a:srgbClr val="FF0000"/>
                </a:solidFill>
              </a:rPr>
              <a:t>議題四</a:t>
            </a:r>
            <a:r>
              <a:rPr lang="en-US" altLang="zh-TW" sz="5400" b="1" dirty="0" smtClean="0">
                <a:solidFill>
                  <a:srgbClr val="FF0000"/>
                </a:solidFill>
              </a:rPr>
              <a:t>:</a:t>
            </a:r>
          </a:p>
          <a:p>
            <a:pPr marL="0" indent="0" algn="ctr">
              <a:buNone/>
            </a:pPr>
            <a:r>
              <a:rPr lang="zh-TW" altLang="en-US" sz="5400" b="1" dirty="0" smtClean="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rPr>
              <a:t>    其他報告事項</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31</a:t>
            </a:fld>
            <a:endParaRPr lang="zh-TW" altLang="en-US"/>
          </a:p>
        </p:txBody>
      </p:sp>
    </p:spTree>
    <p:extLst>
      <p:ext uri="{BB962C8B-B14F-4D97-AF65-F5344CB8AC3E}">
        <p14:creationId xmlns:p14="http://schemas.microsoft.com/office/powerpoint/2010/main" val="661977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5616" y="116632"/>
            <a:ext cx="7704856" cy="640871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endParaRPr lang="en-US" altLang="zh-TW" sz="5400" b="1" dirty="0" smtClean="0">
              <a:ln/>
              <a:solidFill>
                <a:schemeClr val="accent3"/>
              </a:solidFill>
            </a:endParaRPr>
          </a:p>
          <a:p>
            <a:pPr marL="0" indent="0">
              <a:buNone/>
            </a:pPr>
            <a:r>
              <a:rPr lang="en-US" altLang="zh-TW" sz="5400" b="1" dirty="0" smtClean="0">
                <a:ln/>
                <a:solidFill>
                  <a:schemeClr val="accent3"/>
                </a:solidFill>
              </a:rPr>
              <a:t>1.</a:t>
            </a:r>
            <a:r>
              <a:rPr lang="zh-TW" altLang="en-US" sz="3800" b="1" dirty="0" smtClean="0">
                <a:ln/>
                <a:solidFill>
                  <a:schemeClr val="accent3"/>
                </a:solidFill>
              </a:rPr>
              <a:t>人民團體變更為社團法人</a:t>
            </a:r>
            <a:r>
              <a:rPr lang="en-US" altLang="zh-TW" sz="3800" b="1" dirty="0" smtClean="0">
                <a:ln/>
                <a:solidFill>
                  <a:schemeClr val="accent3"/>
                </a:solidFill>
              </a:rPr>
              <a:t>,</a:t>
            </a:r>
            <a:r>
              <a:rPr lang="zh-TW" altLang="en-US" sz="3800" b="1" dirty="0" smtClean="0">
                <a:ln/>
                <a:solidFill>
                  <a:schemeClr val="accent3"/>
                </a:solidFill>
              </a:rPr>
              <a:t>並向法院辦理社團法人登記事項中止</a:t>
            </a:r>
            <a:endParaRPr lang="en-US" altLang="zh-TW" sz="3800" b="1" dirty="0" smtClean="0">
              <a:ln/>
              <a:solidFill>
                <a:schemeClr val="accent3"/>
              </a:solidFill>
            </a:endParaRPr>
          </a:p>
          <a:p>
            <a:pPr marL="0" indent="0">
              <a:buNone/>
            </a:pPr>
            <a:endParaRPr lang="en-US" altLang="zh-TW" sz="3800" b="1" dirty="0" smtClean="0">
              <a:ln/>
              <a:solidFill>
                <a:schemeClr val="accent3"/>
              </a:solidFill>
            </a:endParaRPr>
          </a:p>
          <a:p>
            <a:pPr marL="0" indent="0">
              <a:buNone/>
            </a:pPr>
            <a:r>
              <a:rPr lang="en-US" altLang="zh-TW" sz="3800" b="1" dirty="0" smtClean="0">
                <a:ln/>
                <a:solidFill>
                  <a:schemeClr val="accent3"/>
                </a:solidFill>
              </a:rPr>
              <a:t>(1)</a:t>
            </a:r>
            <a:r>
              <a:rPr lang="zh-TW" altLang="en-US" sz="3800" b="1" dirty="0" smtClean="0">
                <a:ln/>
                <a:solidFill>
                  <a:schemeClr val="accent3"/>
                </a:solidFill>
              </a:rPr>
              <a:t> 理由</a:t>
            </a:r>
            <a:r>
              <a:rPr lang="en-US" altLang="zh-TW" sz="3800" b="1" dirty="0" smtClean="0">
                <a:ln/>
                <a:solidFill>
                  <a:schemeClr val="accent3"/>
                </a:solidFill>
              </a:rPr>
              <a:t>:</a:t>
            </a:r>
            <a:r>
              <a:rPr lang="zh-TW" altLang="en-US" sz="3800" b="1" dirty="0" smtClean="0">
                <a:ln/>
                <a:solidFill>
                  <a:schemeClr val="accent3"/>
                </a:solidFill>
              </a:rPr>
              <a:t> 本會暫無向政府申請及會</a:t>
            </a:r>
            <a:endParaRPr lang="en-US" altLang="zh-TW" sz="3800" b="1" dirty="0" smtClean="0">
              <a:ln/>
              <a:solidFill>
                <a:schemeClr val="accent3"/>
              </a:solidFill>
            </a:endParaRPr>
          </a:p>
          <a:p>
            <a:pPr marL="0" indent="0">
              <a:buNone/>
            </a:pPr>
            <a:r>
              <a:rPr lang="zh-TW" altLang="en-US" sz="3800" b="1" dirty="0" smtClean="0">
                <a:ln/>
                <a:solidFill>
                  <a:schemeClr val="accent3"/>
                </a:solidFill>
              </a:rPr>
              <a:t>               外發起勸募活動</a:t>
            </a:r>
            <a:r>
              <a:rPr lang="zh-TW" altLang="en-US" sz="3800" b="1" dirty="0">
                <a:ln/>
                <a:solidFill>
                  <a:schemeClr val="accent3"/>
                </a:solidFill>
              </a:rPr>
              <a:t>的</a:t>
            </a:r>
            <a:r>
              <a:rPr lang="zh-TW" altLang="en-US" sz="3800" b="1" dirty="0" smtClean="0">
                <a:ln/>
                <a:solidFill>
                  <a:schemeClr val="accent3"/>
                </a:solidFill>
              </a:rPr>
              <a:t>計畫</a:t>
            </a:r>
            <a:r>
              <a:rPr lang="en-US" altLang="zh-TW" sz="3800" b="1" dirty="0" smtClean="0">
                <a:ln/>
                <a:solidFill>
                  <a:schemeClr val="accent3"/>
                </a:solidFill>
              </a:rPr>
              <a:t>,</a:t>
            </a:r>
            <a:r>
              <a:rPr lang="zh-TW" altLang="en-US" sz="3800" b="1" dirty="0" smtClean="0">
                <a:ln/>
                <a:solidFill>
                  <a:schemeClr val="accent3"/>
                </a:solidFill>
              </a:rPr>
              <a:t>故  </a:t>
            </a:r>
            <a:endParaRPr lang="en-US" altLang="zh-TW" sz="3800" b="1" dirty="0" smtClean="0">
              <a:ln/>
              <a:solidFill>
                <a:schemeClr val="accent3"/>
              </a:solidFill>
            </a:endParaRPr>
          </a:p>
          <a:p>
            <a:pPr marL="0" indent="0">
              <a:buNone/>
            </a:pPr>
            <a:r>
              <a:rPr lang="zh-TW" altLang="en-US" sz="3800" b="1" dirty="0">
                <a:ln/>
                <a:solidFill>
                  <a:schemeClr val="accent3"/>
                </a:solidFill>
              </a:rPr>
              <a:t> </a:t>
            </a:r>
            <a:r>
              <a:rPr lang="zh-TW" altLang="en-US" sz="3800" b="1" dirty="0" smtClean="0">
                <a:ln/>
                <a:solidFill>
                  <a:schemeClr val="accent3"/>
                </a:solidFill>
              </a:rPr>
              <a:t>              中止辦理社團法人登記</a:t>
            </a:r>
            <a:r>
              <a:rPr lang="zh-TW" altLang="en-US" sz="3800" b="1" dirty="0" smtClean="0">
                <a:ln/>
                <a:solidFill>
                  <a:schemeClr val="accent3"/>
                </a:solidFill>
                <a:latin typeface="新細明體"/>
                <a:ea typeface="新細明體"/>
              </a:rPr>
              <a:t>。</a:t>
            </a:r>
            <a:endParaRPr lang="zh-TW" altLang="en-US" sz="3800" b="1" dirty="0">
              <a:ln/>
              <a:solidFill>
                <a:schemeClr val="accent3"/>
              </a:solidFill>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32</a:t>
            </a:fld>
            <a:endParaRPr lang="zh-TW" altLang="en-US"/>
          </a:p>
        </p:txBody>
      </p:sp>
    </p:spTree>
    <p:extLst>
      <p:ext uri="{BB962C8B-B14F-4D97-AF65-F5344CB8AC3E}">
        <p14:creationId xmlns:p14="http://schemas.microsoft.com/office/powerpoint/2010/main" val="3467300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5616" y="116632"/>
            <a:ext cx="7704856" cy="640871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endParaRPr lang="en-US" altLang="zh-TW" sz="5400" b="1" dirty="0" smtClean="0">
              <a:ln/>
              <a:solidFill>
                <a:schemeClr val="accent3"/>
              </a:solidFill>
            </a:endParaRPr>
          </a:p>
          <a:p>
            <a:pPr marL="0" indent="0">
              <a:buNone/>
            </a:pPr>
            <a:r>
              <a:rPr lang="en-US" altLang="zh-TW" sz="5400" b="1" dirty="0" smtClean="0">
                <a:ln/>
                <a:solidFill>
                  <a:schemeClr val="accent3"/>
                </a:solidFill>
                <a:latin typeface="+mn-ea"/>
              </a:rPr>
              <a:t>2.</a:t>
            </a:r>
            <a:r>
              <a:rPr lang="zh-TW" altLang="en-US" sz="3800" b="1" dirty="0">
                <a:ln/>
                <a:solidFill>
                  <a:srgbClr val="FF0000"/>
                </a:solidFill>
                <a:latin typeface="+mn-ea"/>
              </a:rPr>
              <a:t>因</a:t>
            </a:r>
            <a:r>
              <a:rPr lang="zh-TW" altLang="en-US" sz="3800" b="1" dirty="0" smtClean="0">
                <a:ln/>
                <a:solidFill>
                  <a:srgbClr val="FF0000"/>
                </a:solidFill>
                <a:latin typeface="+mn-ea"/>
              </a:rPr>
              <a:t>中止法人登記</a:t>
            </a:r>
            <a:r>
              <a:rPr lang="en-US" altLang="zh-TW" sz="3800" b="1" dirty="0" smtClean="0">
                <a:ln/>
                <a:solidFill>
                  <a:srgbClr val="FF0000"/>
                </a:solidFill>
                <a:latin typeface="+mn-ea"/>
              </a:rPr>
              <a:t>,</a:t>
            </a:r>
            <a:r>
              <a:rPr lang="zh-TW" altLang="en-US" sz="3800" b="1" dirty="0" smtClean="0">
                <a:ln/>
                <a:solidFill>
                  <a:srgbClr val="FF0000"/>
                </a:solidFill>
                <a:latin typeface="+mn-ea"/>
              </a:rPr>
              <a:t>故章程不需修訂</a:t>
            </a:r>
            <a:endParaRPr lang="en-US" altLang="zh-TW" sz="3800" b="1" dirty="0" smtClean="0">
              <a:ln/>
              <a:solidFill>
                <a:srgbClr val="FF0000"/>
              </a:solidFill>
              <a:latin typeface="+mn-ea"/>
            </a:endParaRPr>
          </a:p>
          <a:p>
            <a:pPr marL="0" indent="0">
              <a:buNone/>
            </a:pPr>
            <a:endParaRPr lang="en-US" altLang="zh-TW" sz="3800" b="1" dirty="0" smtClean="0">
              <a:ln/>
              <a:solidFill>
                <a:srgbClr val="FF0000"/>
              </a:solidFill>
              <a:latin typeface="+mn-ea"/>
            </a:endParaRPr>
          </a:p>
          <a:p>
            <a:pPr marL="0" indent="0">
              <a:buNone/>
            </a:pPr>
            <a:r>
              <a:rPr lang="en-US" altLang="zh-TW" sz="3800" b="1" dirty="0" smtClean="0">
                <a:ln/>
                <a:solidFill>
                  <a:srgbClr val="FF0000"/>
                </a:solidFill>
                <a:latin typeface="+mn-ea"/>
              </a:rPr>
              <a:t>(1)</a:t>
            </a:r>
            <a:r>
              <a:rPr lang="zh-TW" altLang="en-US" sz="3800" b="1" dirty="0" smtClean="0">
                <a:ln/>
                <a:solidFill>
                  <a:srgbClr val="FF0000"/>
                </a:solidFill>
                <a:latin typeface="+mn-ea"/>
              </a:rPr>
              <a:t>理由</a:t>
            </a:r>
            <a:r>
              <a:rPr lang="en-US" altLang="zh-TW" sz="3800" b="1" dirty="0" smtClean="0">
                <a:ln/>
                <a:solidFill>
                  <a:srgbClr val="FF0000"/>
                </a:solidFill>
                <a:latin typeface="+mn-ea"/>
              </a:rPr>
              <a:t>:</a:t>
            </a:r>
            <a:r>
              <a:rPr lang="zh-TW" altLang="en-US" sz="3800" b="1" dirty="0" smtClean="0">
                <a:ln/>
                <a:solidFill>
                  <a:srgbClr val="FF0000"/>
                </a:solidFill>
                <a:latin typeface="+mn-ea"/>
              </a:rPr>
              <a:t> 本會暫無對外勸募需求</a:t>
            </a:r>
            <a:r>
              <a:rPr lang="en-US" altLang="zh-TW" sz="3800" b="1" dirty="0" smtClean="0">
                <a:ln/>
                <a:solidFill>
                  <a:srgbClr val="FF0000"/>
                </a:solidFill>
                <a:latin typeface="+mn-ea"/>
              </a:rPr>
              <a:t>,</a:t>
            </a:r>
            <a:r>
              <a:rPr lang="zh-TW" altLang="en-US" sz="3800" b="1" dirty="0" smtClean="0">
                <a:ln/>
                <a:solidFill>
                  <a:srgbClr val="FF0000"/>
                </a:solidFill>
                <a:latin typeface="+mn-ea"/>
              </a:rPr>
              <a:t>故 </a:t>
            </a:r>
            <a:endParaRPr lang="en-US" altLang="zh-TW" sz="3800" b="1" dirty="0" smtClean="0">
              <a:ln/>
              <a:solidFill>
                <a:srgbClr val="FF0000"/>
              </a:solidFill>
              <a:latin typeface="+mn-ea"/>
            </a:endParaRPr>
          </a:p>
          <a:p>
            <a:pPr marL="0" indent="0">
              <a:buNone/>
            </a:pPr>
            <a:r>
              <a:rPr lang="en-US" altLang="zh-TW" sz="3800" b="1" dirty="0">
                <a:ln/>
                <a:solidFill>
                  <a:srgbClr val="FF0000"/>
                </a:solidFill>
                <a:latin typeface="+mn-ea"/>
              </a:rPr>
              <a:t> </a:t>
            </a:r>
            <a:r>
              <a:rPr lang="en-US" altLang="zh-TW" sz="3800" b="1" dirty="0" smtClean="0">
                <a:ln/>
                <a:solidFill>
                  <a:srgbClr val="FF0000"/>
                </a:solidFill>
                <a:latin typeface="+mn-ea"/>
              </a:rPr>
              <a:t>             </a:t>
            </a:r>
            <a:r>
              <a:rPr lang="zh-TW" altLang="en-US" sz="3800" b="1" dirty="0" smtClean="0">
                <a:ln/>
                <a:solidFill>
                  <a:srgbClr val="FF0000"/>
                </a:solidFill>
                <a:latin typeface="+mn-ea"/>
              </a:rPr>
              <a:t>中止法人申請</a:t>
            </a:r>
            <a:r>
              <a:rPr lang="en-US" altLang="zh-TW" sz="3800" b="1" dirty="0" smtClean="0">
                <a:ln/>
                <a:solidFill>
                  <a:srgbClr val="FF0000"/>
                </a:solidFill>
                <a:latin typeface="+mn-ea"/>
              </a:rPr>
              <a:t>,</a:t>
            </a:r>
            <a:r>
              <a:rPr lang="zh-TW" altLang="en-US" sz="3800" b="1" dirty="0" smtClean="0">
                <a:ln/>
                <a:solidFill>
                  <a:srgbClr val="FF0000"/>
                </a:solidFill>
                <a:latin typeface="+mn-ea"/>
              </a:rPr>
              <a:t>因此無須修 </a:t>
            </a:r>
            <a:endParaRPr lang="en-US" altLang="zh-TW" sz="3800" b="1" dirty="0" smtClean="0">
              <a:ln/>
              <a:solidFill>
                <a:srgbClr val="FF0000"/>
              </a:solidFill>
              <a:latin typeface="+mn-ea"/>
            </a:endParaRPr>
          </a:p>
          <a:p>
            <a:pPr marL="0" indent="0">
              <a:buNone/>
            </a:pPr>
            <a:r>
              <a:rPr lang="en-US" altLang="zh-TW" sz="3800" b="1" dirty="0">
                <a:ln/>
                <a:solidFill>
                  <a:srgbClr val="FF0000"/>
                </a:solidFill>
                <a:latin typeface="+mn-ea"/>
              </a:rPr>
              <a:t> </a:t>
            </a:r>
            <a:r>
              <a:rPr lang="en-US" altLang="zh-TW" sz="3800" b="1" dirty="0" smtClean="0">
                <a:ln/>
                <a:solidFill>
                  <a:srgbClr val="FF0000"/>
                </a:solidFill>
                <a:latin typeface="+mn-ea"/>
              </a:rPr>
              <a:t>               </a:t>
            </a:r>
            <a:r>
              <a:rPr lang="zh-TW" altLang="en-US" sz="3800" b="1" dirty="0" smtClean="0">
                <a:ln/>
                <a:solidFill>
                  <a:srgbClr val="FF0000"/>
                </a:solidFill>
                <a:latin typeface="+mn-ea"/>
              </a:rPr>
              <a:t>訂章程。</a:t>
            </a:r>
            <a:endParaRPr lang="zh-TW" altLang="en-US" sz="3800" b="1" dirty="0">
              <a:ln/>
              <a:solidFill>
                <a:srgbClr val="FF0000"/>
              </a:solidFill>
              <a:latin typeface="+mn-ea"/>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33</a:t>
            </a:fld>
            <a:endParaRPr lang="zh-TW" altLang="en-US"/>
          </a:p>
        </p:txBody>
      </p:sp>
    </p:spTree>
    <p:extLst>
      <p:ext uri="{BB962C8B-B14F-4D97-AF65-F5344CB8AC3E}">
        <p14:creationId xmlns:p14="http://schemas.microsoft.com/office/powerpoint/2010/main" val="1529899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lgn="ctr">
              <a:buNone/>
            </a:pPr>
            <a:endParaRPr lang="en-US" altLang="zh-TW" dirty="0"/>
          </a:p>
          <a:p>
            <a:pPr marL="0" indent="0" algn="ctr">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  七、臨時動議</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34</a:t>
            </a:fld>
            <a:endParaRPr lang="zh-TW" altLang="en-US"/>
          </a:p>
        </p:txBody>
      </p:sp>
    </p:spTree>
    <p:extLst>
      <p:ext uri="{BB962C8B-B14F-4D97-AF65-F5344CB8AC3E}">
        <p14:creationId xmlns:p14="http://schemas.microsoft.com/office/powerpoint/2010/main" val="3754262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59632" y="908720"/>
            <a:ext cx="7632848" cy="4873752"/>
          </a:xfrm>
        </p:spPr>
        <p:txBody>
          <a:bodyPr/>
          <a:lstStyle/>
          <a:p>
            <a:pPr marL="0" indent="0">
              <a:buNone/>
            </a:pPr>
            <a:endParaRPr lang="en-US" altLang="zh-TW" dirty="0" smtClean="0"/>
          </a:p>
          <a:p>
            <a:pPr marL="0" indent="0">
              <a:buNone/>
            </a:pPr>
            <a:endParaRPr lang="en-US" altLang="zh-TW" dirty="0"/>
          </a:p>
          <a:p>
            <a:pPr marL="0" indent="0" algn="ctr">
              <a:buNone/>
            </a:pPr>
            <a:endParaRPr lang="en-US" altLang="zh-TW" dirty="0"/>
          </a:p>
          <a:p>
            <a:pPr marL="0" indent="0" algn="ctr">
              <a:buNone/>
            </a:pP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八、</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Google</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表單填寫</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35</a:t>
            </a:fld>
            <a:endParaRPr lang="zh-TW" altLang="en-US"/>
          </a:p>
        </p:txBody>
      </p:sp>
    </p:spTree>
    <p:extLst>
      <p:ext uri="{BB962C8B-B14F-4D97-AF65-F5344CB8AC3E}">
        <p14:creationId xmlns:p14="http://schemas.microsoft.com/office/powerpoint/2010/main" val="3742287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lgn="ctr">
              <a:buNone/>
            </a:pPr>
            <a:r>
              <a:rPr lang="zh-TW" altLang="en-US" dirty="0"/>
              <a:t> </a:t>
            </a:r>
            <a:r>
              <a:rPr lang="zh-TW" altLang="en-US" dirty="0" smtClean="0"/>
              <a:t>    </a:t>
            </a:r>
            <a:r>
              <a:rPr lang="zh-TW" altLang="en-US" sz="5000" b="1" dirty="0">
                <a:solidFill>
                  <a:srgbClr val="FF0000"/>
                </a:solidFill>
              </a:rPr>
              <a:t>九</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 散 會</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36</a:t>
            </a:fld>
            <a:endParaRPr lang="zh-TW" altLang="en-US"/>
          </a:p>
        </p:txBody>
      </p:sp>
    </p:spTree>
    <p:extLst>
      <p:ext uri="{BB962C8B-B14F-4D97-AF65-F5344CB8AC3E}">
        <p14:creationId xmlns:p14="http://schemas.microsoft.com/office/powerpoint/2010/main" val="3895140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8208912"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r>
              <a:rPr lang="zh-TW" altLang="en-US" dirty="0" smtClean="0"/>
              <a:t>       </a:t>
            </a:r>
            <a:r>
              <a:rPr lang="zh-TW" altLang="en-US" sz="5800" b="1" dirty="0" smtClean="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二</a:t>
            </a:r>
            <a:r>
              <a:rPr lang="zh-TW" altLang="en-US"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、理 事 長 致 詞</a:t>
            </a:r>
            <a:endParaRPr lang="en-US" altLang="zh-TW"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a:p>
            <a:pPr marL="0" indent="0">
              <a:buNone/>
            </a:pPr>
            <a:endParaRPr lang="zh-TW" altLang="en-US" sz="58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4</a:t>
            </a:fld>
            <a:endParaRPr lang="zh-TW" altLang="en-US"/>
          </a:p>
        </p:txBody>
      </p:sp>
    </p:spTree>
    <p:extLst>
      <p:ext uri="{BB962C8B-B14F-4D97-AF65-F5344CB8AC3E}">
        <p14:creationId xmlns:p14="http://schemas.microsoft.com/office/powerpoint/2010/main" val="2909913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8208912" cy="4873752"/>
          </a:xfrm>
        </p:spPr>
        <p:txBody>
          <a:bodyPr>
            <a:normAutofit/>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r>
              <a:rPr lang="zh-TW" altLang="en-US" dirty="0" smtClean="0"/>
              <a:t>  </a:t>
            </a:r>
            <a:r>
              <a:rPr lang="zh-TW" altLang="en-US" sz="5800" b="1" dirty="0" smtClean="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三</a:t>
            </a:r>
            <a:r>
              <a:rPr lang="zh-TW" altLang="en-US"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、受贈單位感謝致詞                 </a:t>
            </a:r>
            <a:endParaRPr lang="en-US" altLang="zh-TW"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a:p>
            <a:pPr marL="0" indent="0">
              <a:buNone/>
            </a:pP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5</a:t>
            </a:fld>
            <a:endParaRPr lang="zh-TW" altLang="en-US"/>
          </a:p>
        </p:txBody>
      </p:sp>
    </p:spTree>
    <p:extLst>
      <p:ext uri="{BB962C8B-B14F-4D97-AF65-F5344CB8AC3E}">
        <p14:creationId xmlns:p14="http://schemas.microsoft.com/office/powerpoint/2010/main" val="3607970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8136904" cy="4873752"/>
          </a:xfrm>
        </p:spPr>
        <p:txBody>
          <a:bodyPr/>
          <a:lstStyle/>
          <a:p>
            <a:pPr marL="0" indent="0">
              <a:buNone/>
            </a:pPr>
            <a:endParaRPr lang="en-US" altLang="zh-TW" dirty="0" smtClean="0"/>
          </a:p>
          <a:p>
            <a:pPr marL="0" indent="0" algn="ctr">
              <a:buNone/>
            </a:pPr>
            <a:endParaRPr lang="en-US" altLang="zh-TW" dirty="0"/>
          </a:p>
          <a:p>
            <a:pPr marL="0" indent="0" algn="ctr">
              <a:buNone/>
            </a:pPr>
            <a:r>
              <a:rPr lang="en-US" altLang="zh-TW"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a:t>
            </a:r>
            <a:r>
              <a:rPr lang="zh-TW" altLang="en-US"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一</a:t>
            </a:r>
            <a:r>
              <a:rPr lang="en-US" altLang="zh-TW"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a:t>
            </a:r>
            <a:r>
              <a:rPr lang="zh-TW" altLang="en-US" sz="5800" b="1" dirty="0" smtClean="0">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a:t>
            </a:r>
            <a:r>
              <a:rPr lang="zh-TW" altLang="en-US" sz="5800" b="1" dirty="0">
                <a:ln/>
                <a:solidFill>
                  <a:srgbClr val="FF0000"/>
                </a:solidFill>
                <a:latin typeface="標楷體" panose="03000509000000000000" pitchFamily="65" charset="-120"/>
                <a:ea typeface="標楷體" panose="03000509000000000000" pitchFamily="65" charset="-120"/>
              </a:rPr>
              <a:t>樂山教養院</a:t>
            </a:r>
            <a:endParaRPr lang="en-US" altLang="zh-TW" sz="5800" b="1" dirty="0">
              <a:ln/>
              <a:solidFill>
                <a:srgbClr val="FF0000"/>
              </a:solidFill>
              <a:latin typeface="標楷體" panose="03000509000000000000" pitchFamily="65" charset="-120"/>
              <a:ea typeface="標楷體" panose="03000509000000000000" pitchFamily="65" charset="-120"/>
            </a:endParaRPr>
          </a:p>
          <a:p>
            <a:pPr marL="0" indent="0" algn="ctr">
              <a:buNone/>
            </a:pPr>
            <a:r>
              <a:rPr lang="zh-TW" altLang="en-US" sz="5800" b="1" dirty="0">
                <a:ln/>
                <a:solidFill>
                  <a:srgbClr val="FF0000"/>
                </a:solidFill>
                <a:latin typeface="標楷體" panose="03000509000000000000" pitchFamily="65" charset="-120"/>
                <a:ea typeface="標楷體" panose="03000509000000000000" pitchFamily="65" charset="-120"/>
              </a:rPr>
              <a:t>    </a:t>
            </a:r>
            <a:r>
              <a:rPr lang="zh-TW" altLang="en-US" sz="5800" b="1" dirty="0" smtClean="0">
                <a:ln/>
                <a:solidFill>
                  <a:srgbClr val="FF0000"/>
                </a:solidFill>
                <a:latin typeface="標楷體" panose="03000509000000000000" pitchFamily="65" charset="-120"/>
                <a:ea typeface="標楷體" panose="03000509000000000000" pitchFamily="65" charset="-120"/>
              </a:rPr>
              <a:t>   張 嘉 芬 院長</a:t>
            </a:r>
            <a:endParaRPr lang="zh-TW" altLang="en-US" sz="5800" b="1" dirty="0">
              <a:ln/>
              <a:solidFill>
                <a:srgbClr val="FF0000"/>
              </a:solidFill>
              <a:latin typeface="標楷體" panose="03000509000000000000" pitchFamily="65" charset="-120"/>
              <a:ea typeface="標楷體" panose="03000509000000000000" pitchFamily="65" charset="-120"/>
            </a:endParaRPr>
          </a:p>
          <a:p>
            <a:pPr marL="0" indent="0">
              <a:buNone/>
            </a:pPr>
            <a:endParaRPr lang="zh-TW" altLang="en-US" sz="58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6</a:t>
            </a:fld>
            <a:endParaRPr lang="zh-TW" altLang="en-US"/>
          </a:p>
        </p:txBody>
      </p:sp>
    </p:spTree>
    <p:extLst>
      <p:ext uri="{BB962C8B-B14F-4D97-AF65-F5344CB8AC3E}">
        <p14:creationId xmlns:p14="http://schemas.microsoft.com/office/powerpoint/2010/main" val="2726423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624" y="908720"/>
            <a:ext cx="7704856" cy="487375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ctr">
              <a:buNone/>
            </a:pPr>
            <a:endParaRPr lang="en-US" altLang="zh-TW" b="1" dirty="0">
              <a:ln/>
              <a:solidFill>
                <a:schemeClr val="accent3"/>
              </a:solidFill>
            </a:endParaRPr>
          </a:p>
          <a:p>
            <a:pPr marL="0" indent="0">
              <a:buNone/>
            </a:pPr>
            <a:r>
              <a:rPr lang="zh-TW" altLang="en-US" sz="5800" b="1" dirty="0" smtClean="0">
                <a:ln/>
                <a:solidFill>
                  <a:schemeClr val="accent3"/>
                </a:solidFill>
                <a:latin typeface="標楷體" panose="03000509000000000000" pitchFamily="65" charset="-120"/>
                <a:ea typeface="標楷體" panose="03000509000000000000" pitchFamily="65" charset="-120"/>
              </a:rPr>
              <a:t>    </a:t>
            </a:r>
            <a:endParaRPr lang="en-US" altLang="zh-TW" sz="5800" b="1" dirty="0" smtClean="0">
              <a:ln/>
              <a:solidFill>
                <a:schemeClr val="accent3"/>
              </a:solidFill>
              <a:latin typeface="標楷體" panose="03000509000000000000" pitchFamily="65" charset="-120"/>
              <a:ea typeface="標楷體" panose="03000509000000000000" pitchFamily="65" charset="-120"/>
            </a:endParaRPr>
          </a:p>
          <a:p>
            <a:pPr marL="0" indent="0">
              <a:buNone/>
            </a:pPr>
            <a:r>
              <a:rPr lang="en-US" altLang="zh-TW" sz="5800" b="1" dirty="0" smtClean="0">
                <a:ln/>
                <a:solidFill>
                  <a:srgbClr val="FF0000"/>
                </a:solidFill>
                <a:latin typeface="標楷體" panose="03000509000000000000" pitchFamily="65" charset="-120"/>
                <a:ea typeface="標楷體" panose="03000509000000000000" pitchFamily="65" charset="-120"/>
              </a:rPr>
              <a:t>(</a:t>
            </a:r>
            <a:r>
              <a:rPr lang="zh-TW" altLang="en-US" sz="5800" b="1" dirty="0" smtClean="0">
                <a:ln/>
                <a:solidFill>
                  <a:srgbClr val="FF0000"/>
                </a:solidFill>
                <a:latin typeface="標楷體" panose="03000509000000000000" pitchFamily="65" charset="-120"/>
                <a:ea typeface="標楷體" panose="03000509000000000000" pitchFamily="65" charset="-120"/>
              </a:rPr>
              <a:t>二</a:t>
            </a:r>
            <a:r>
              <a:rPr lang="en-US" altLang="zh-TW" sz="5800" b="1" dirty="0" smtClean="0">
                <a:ln/>
                <a:solidFill>
                  <a:srgbClr val="FF0000"/>
                </a:solidFill>
                <a:latin typeface="標楷體" panose="03000509000000000000" pitchFamily="65" charset="-120"/>
                <a:ea typeface="標楷體" panose="03000509000000000000" pitchFamily="65" charset="-120"/>
              </a:rPr>
              <a:t>)</a:t>
            </a:r>
            <a:r>
              <a:rPr lang="zh-TW" altLang="en-US" sz="5800" b="1" dirty="0" smtClean="0">
                <a:ln/>
                <a:solidFill>
                  <a:srgbClr val="FF0000"/>
                </a:solidFill>
                <a:latin typeface="標楷體" panose="03000509000000000000" pitchFamily="65" charset="-120"/>
                <a:ea typeface="標楷體" panose="03000509000000000000" pitchFamily="65" charset="-120"/>
              </a:rPr>
              <a:t>、惜食廚房</a:t>
            </a:r>
            <a:r>
              <a:rPr lang="en-US" altLang="zh-TW" sz="6000" b="1" dirty="0">
                <a:ln/>
                <a:solidFill>
                  <a:srgbClr val="FF0000"/>
                </a:solidFill>
                <a:latin typeface="標楷體" panose="03000509000000000000" pitchFamily="65" charset="-120"/>
                <a:ea typeface="標楷體" panose="03000509000000000000" pitchFamily="65" charset="-120"/>
              </a:rPr>
              <a:t/>
            </a:r>
            <a:br>
              <a:rPr lang="en-US" altLang="zh-TW" sz="6000" b="1" dirty="0">
                <a:ln/>
                <a:solidFill>
                  <a:srgbClr val="FF0000"/>
                </a:solidFill>
                <a:latin typeface="標楷體" panose="03000509000000000000" pitchFamily="65" charset="-120"/>
                <a:ea typeface="標楷體" panose="03000509000000000000" pitchFamily="65" charset="-120"/>
              </a:rPr>
            </a:br>
            <a:r>
              <a:rPr lang="zh-TW" altLang="en-US" sz="6000" b="1" dirty="0" smtClean="0">
                <a:ln/>
                <a:solidFill>
                  <a:srgbClr val="FF0000"/>
                </a:solidFill>
                <a:latin typeface="標楷體" panose="03000509000000000000" pitchFamily="65" charset="-120"/>
                <a:ea typeface="標楷體" panose="03000509000000000000" pitchFamily="65" charset="-120"/>
              </a:rPr>
              <a:t>      羅明峰 秘書長      </a:t>
            </a:r>
            <a:endParaRPr lang="zh-TW" altLang="en-US" sz="5800" b="1" dirty="0">
              <a:ln/>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7</a:t>
            </a:fld>
            <a:endParaRPr lang="zh-TW" altLang="en-US"/>
          </a:p>
        </p:txBody>
      </p:sp>
    </p:spTree>
    <p:extLst>
      <p:ext uri="{BB962C8B-B14F-4D97-AF65-F5344CB8AC3E}">
        <p14:creationId xmlns:p14="http://schemas.microsoft.com/office/powerpoint/2010/main" val="3658357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8136904" cy="487375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endParaRPr lang="en-US" altLang="zh-TW" b="1" dirty="0" smtClean="0">
              <a:ln/>
              <a:solidFill>
                <a:schemeClr val="accent3"/>
              </a:solidFill>
            </a:endParaRPr>
          </a:p>
          <a:p>
            <a:pPr marL="0" indent="0">
              <a:buNone/>
            </a:pPr>
            <a:endParaRPr lang="en-US" altLang="zh-TW" b="1" dirty="0">
              <a:ln/>
              <a:solidFill>
                <a:schemeClr val="accent3"/>
              </a:solidFill>
            </a:endParaRPr>
          </a:p>
          <a:p>
            <a:pPr marL="0" indent="0">
              <a:buNone/>
            </a:pPr>
            <a:r>
              <a:rPr lang="zh-TW" altLang="en-US" sz="5800" b="1" dirty="0">
                <a:ln/>
                <a:solidFill>
                  <a:schemeClr val="accent3"/>
                </a:solidFill>
                <a:latin typeface="標楷體" panose="03000509000000000000" pitchFamily="65" charset="-120"/>
                <a:ea typeface="標楷體" panose="03000509000000000000" pitchFamily="65" charset="-120"/>
              </a:rPr>
              <a:t> </a:t>
            </a:r>
            <a:r>
              <a:rPr lang="en-US" altLang="zh-TW" sz="5800" b="1" dirty="0" smtClean="0">
                <a:ln/>
                <a:solidFill>
                  <a:srgbClr val="FF0000"/>
                </a:solidFill>
                <a:latin typeface="標楷體" panose="03000509000000000000" pitchFamily="65" charset="-120"/>
                <a:ea typeface="標楷體" panose="03000509000000000000" pitchFamily="65" charset="-120"/>
              </a:rPr>
              <a:t>(</a:t>
            </a:r>
            <a:r>
              <a:rPr lang="zh-TW" altLang="en-US" sz="5800" b="1" dirty="0" smtClean="0">
                <a:ln/>
                <a:solidFill>
                  <a:srgbClr val="FF0000"/>
                </a:solidFill>
                <a:latin typeface="標楷體" panose="03000509000000000000" pitchFamily="65" charset="-120"/>
                <a:ea typeface="標楷體" panose="03000509000000000000" pitchFamily="65" charset="-120"/>
              </a:rPr>
              <a:t>三</a:t>
            </a:r>
            <a:r>
              <a:rPr lang="en-US" altLang="zh-TW" sz="5800" b="1" dirty="0" smtClean="0">
                <a:ln/>
                <a:solidFill>
                  <a:srgbClr val="FF0000"/>
                </a:solidFill>
                <a:latin typeface="標楷體" panose="03000509000000000000" pitchFamily="65" charset="-120"/>
                <a:ea typeface="標楷體" panose="03000509000000000000" pitchFamily="65" charset="-120"/>
              </a:rPr>
              <a:t>)</a:t>
            </a:r>
            <a:r>
              <a:rPr lang="zh-TW" altLang="en-US" sz="5800" b="1" dirty="0" smtClean="0">
                <a:ln/>
                <a:solidFill>
                  <a:srgbClr val="FF0000"/>
                </a:solidFill>
                <a:latin typeface="標楷體" panose="03000509000000000000" pitchFamily="65" charset="-120"/>
                <a:ea typeface="標楷體" panose="03000509000000000000" pitchFamily="65" charset="-120"/>
              </a:rPr>
              <a:t>、</a:t>
            </a:r>
            <a:r>
              <a:rPr lang="zh-TW" altLang="en-US" sz="6000" b="1" dirty="0">
                <a:ln/>
                <a:solidFill>
                  <a:srgbClr val="FF0000"/>
                </a:solidFill>
                <a:latin typeface="標楷體" panose="03000509000000000000" pitchFamily="65" charset="-120"/>
                <a:ea typeface="標楷體" panose="03000509000000000000" pitchFamily="65" charset="-120"/>
              </a:rPr>
              <a:t>新 光 國 小</a:t>
            </a:r>
            <a:r>
              <a:rPr lang="en-US" altLang="zh-TW" sz="6000" b="1" dirty="0">
                <a:ln/>
                <a:solidFill>
                  <a:srgbClr val="FF0000"/>
                </a:solidFill>
                <a:latin typeface="標楷體" panose="03000509000000000000" pitchFamily="65" charset="-120"/>
                <a:ea typeface="標楷體" panose="03000509000000000000" pitchFamily="65" charset="-120"/>
              </a:rPr>
              <a:t/>
            </a:r>
            <a:br>
              <a:rPr lang="en-US" altLang="zh-TW" sz="6000" b="1" dirty="0">
                <a:ln/>
                <a:solidFill>
                  <a:srgbClr val="FF0000"/>
                </a:solidFill>
                <a:latin typeface="標楷體" panose="03000509000000000000" pitchFamily="65" charset="-120"/>
                <a:ea typeface="標楷體" panose="03000509000000000000" pitchFamily="65" charset="-120"/>
              </a:rPr>
            </a:br>
            <a:r>
              <a:rPr lang="zh-TW" altLang="en-US" sz="6000" b="1" dirty="0" smtClean="0">
                <a:ln/>
                <a:solidFill>
                  <a:srgbClr val="FF0000"/>
                </a:solidFill>
                <a:latin typeface="標楷體" panose="03000509000000000000" pitchFamily="65" charset="-120"/>
                <a:ea typeface="標楷體" panose="03000509000000000000" pitchFamily="65" charset="-120"/>
              </a:rPr>
              <a:t>       </a:t>
            </a:r>
            <a:r>
              <a:rPr lang="en-US" altLang="zh-TW" sz="6000" b="1" dirty="0" smtClean="0">
                <a:ln/>
                <a:solidFill>
                  <a:srgbClr val="FF0000"/>
                </a:solidFill>
                <a:latin typeface="標楷體" panose="03000509000000000000" pitchFamily="65" charset="-120"/>
                <a:ea typeface="標楷體" panose="03000509000000000000" pitchFamily="65" charset="-120"/>
              </a:rPr>
              <a:t>&lt;</a:t>
            </a:r>
            <a:r>
              <a:rPr lang="zh-TW" altLang="en-US" sz="6000" b="1" dirty="0" smtClean="0">
                <a:ln/>
                <a:solidFill>
                  <a:srgbClr val="FF0000"/>
                </a:solidFill>
                <a:latin typeface="標楷體" panose="03000509000000000000" pitchFamily="65" charset="-120"/>
                <a:ea typeface="標楷體" panose="03000509000000000000" pitchFamily="65" charset="-120"/>
              </a:rPr>
              <a:t> </a:t>
            </a:r>
            <a:r>
              <a:rPr lang="zh-TW" altLang="en-US" sz="6000" b="1" dirty="0">
                <a:ln/>
                <a:solidFill>
                  <a:srgbClr val="FF0000"/>
                </a:solidFill>
                <a:latin typeface="標楷體" panose="03000509000000000000" pitchFamily="65" charset="-120"/>
                <a:ea typeface="標楷體" panose="03000509000000000000" pitchFamily="65" charset="-120"/>
              </a:rPr>
              <a:t>莊同學 </a:t>
            </a:r>
            <a:r>
              <a:rPr lang="en-US" altLang="zh-TW" sz="6000" b="1" dirty="0">
                <a:ln/>
                <a:solidFill>
                  <a:srgbClr val="FF0000"/>
                </a:solidFill>
                <a:latin typeface="標楷體" panose="03000509000000000000" pitchFamily="65" charset="-120"/>
                <a:ea typeface="標楷體" panose="03000509000000000000" pitchFamily="65" charset="-120"/>
              </a:rPr>
              <a:t>&gt;</a:t>
            </a:r>
            <a:br>
              <a:rPr lang="en-US" altLang="zh-TW" sz="6000" b="1" dirty="0">
                <a:ln/>
                <a:solidFill>
                  <a:srgbClr val="FF0000"/>
                </a:solidFill>
                <a:latin typeface="標楷體" panose="03000509000000000000" pitchFamily="65" charset="-120"/>
                <a:ea typeface="標楷體" panose="03000509000000000000" pitchFamily="65" charset="-120"/>
              </a:rPr>
            </a:br>
            <a:r>
              <a:rPr lang="zh-TW" altLang="en-US" sz="6000" b="1" dirty="0" smtClean="0">
                <a:ln/>
                <a:solidFill>
                  <a:srgbClr val="FF0000"/>
                </a:solidFill>
                <a:latin typeface="標楷體" panose="03000509000000000000" pitchFamily="65" charset="-120"/>
                <a:ea typeface="標楷體" panose="03000509000000000000" pitchFamily="65" charset="-120"/>
              </a:rPr>
              <a:t>        感謝</a:t>
            </a:r>
            <a:r>
              <a:rPr lang="zh-TW" altLang="en-US" sz="6000" b="1" dirty="0">
                <a:ln/>
                <a:solidFill>
                  <a:srgbClr val="FF0000"/>
                </a:solidFill>
                <a:latin typeface="標楷體" panose="03000509000000000000" pitchFamily="65" charset="-120"/>
                <a:ea typeface="標楷體" panose="03000509000000000000" pitchFamily="65" charset="-120"/>
              </a:rPr>
              <a:t>影片</a:t>
            </a:r>
            <a:endParaRPr lang="zh-TW" altLang="en-US" sz="5800" b="1" dirty="0">
              <a:ln/>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8</a:t>
            </a:fld>
            <a:endParaRPr lang="zh-TW" altLang="en-US"/>
          </a:p>
        </p:txBody>
      </p:sp>
    </p:spTree>
    <p:extLst>
      <p:ext uri="{BB962C8B-B14F-4D97-AF65-F5344CB8AC3E}">
        <p14:creationId xmlns:p14="http://schemas.microsoft.com/office/powerpoint/2010/main" val="1497736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r>
              <a:rPr lang="zh-TW" altLang="en-US" dirty="0" smtClean="0"/>
              <a:t>                   </a:t>
            </a:r>
            <a:r>
              <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rPr>
              <a:t>四</a:t>
            </a:r>
            <a:r>
              <a:rPr lang="zh-TW" altLang="en-US" sz="5400" b="1" dirty="0" smtClean="0">
                <a:solidFill>
                  <a:srgbClr val="FF0000"/>
                </a:solidFill>
                <a:effectLst>
                  <a:outerShdw blurRad="50800" dist="38100" dir="2700000" algn="tl" rotWithShape="0">
                    <a:prstClr val="black">
                      <a:alpha val="40000"/>
                    </a:prstClr>
                  </a:outerShdw>
                </a:effectLst>
              </a:rPr>
              <a:t> </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、議 題</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9</a:t>
            </a:fld>
            <a:endParaRPr lang="zh-TW" altLang="en-US"/>
          </a:p>
        </p:txBody>
      </p:sp>
    </p:spTree>
    <p:extLst>
      <p:ext uri="{BB962C8B-B14F-4D97-AF65-F5344CB8AC3E}">
        <p14:creationId xmlns:p14="http://schemas.microsoft.com/office/powerpoint/2010/main" val="14308426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Solstice</Template>
  <TotalTime>2903</TotalTime>
  <Words>1076</Words>
  <Application>Microsoft Office PowerPoint</Application>
  <PresentationFormat>如螢幕大小 (4:3)</PresentationFormat>
  <Paragraphs>244</Paragraphs>
  <Slides>36</Slides>
  <Notes>0</Notes>
  <HiddenSlides>0</HiddenSlides>
  <MMClips>0</MMClips>
  <ScaleCrop>false</ScaleCrop>
  <HeadingPairs>
    <vt:vector size="4" baseType="variant">
      <vt:variant>
        <vt:lpstr>佈景主題</vt:lpstr>
      </vt:variant>
      <vt:variant>
        <vt:i4>1</vt:i4>
      </vt:variant>
      <vt:variant>
        <vt:lpstr>投影片標題</vt:lpstr>
      </vt:variant>
      <vt:variant>
        <vt:i4>36</vt:i4>
      </vt:variant>
    </vt:vector>
  </HeadingPairs>
  <TitlesOfParts>
    <vt:vector size="37" baseType="lpstr">
      <vt:lpstr>夏至</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宗旨一:提供物資給街友及中低收入戶者。  </vt:lpstr>
      <vt:lpstr>PowerPoint 簡報</vt:lpstr>
      <vt:lpstr>  宗旨二、提供無名屍及中低收入戶者                喪葬補助。  </vt:lpstr>
      <vt:lpstr> 宗旨三、提供公私立慈善機構物資及人                    力支援協助。 </vt:lpstr>
      <vt:lpstr>二、育成基金會南港養護中心 </vt:lpstr>
      <vt:lpstr>PowerPoint 簡報</vt:lpstr>
      <vt:lpstr>PowerPoint 簡報</vt:lpstr>
      <vt:lpstr> 樂山教養院潔牙比賽影片                &lt; 比賽縮影&gt;</vt:lpstr>
      <vt:lpstr>宗旨四、社會急難救助之服務。 </vt:lpstr>
      <vt:lpstr>110年度物資捐贈數量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224</cp:revision>
  <cp:lastPrinted>2022-03-09T04:06:59Z</cp:lastPrinted>
  <dcterms:created xsi:type="dcterms:W3CDTF">2020-12-17T04:45:09Z</dcterms:created>
  <dcterms:modified xsi:type="dcterms:W3CDTF">2022-07-18T04:08:53Z</dcterms:modified>
</cp:coreProperties>
</file>