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43"/>
  </p:notesMasterIdLst>
  <p:sldIdLst>
    <p:sldId id="256" r:id="rId2"/>
    <p:sldId id="257" r:id="rId3"/>
    <p:sldId id="260" r:id="rId4"/>
    <p:sldId id="259" r:id="rId5"/>
    <p:sldId id="261" r:id="rId6"/>
    <p:sldId id="297" r:id="rId7"/>
    <p:sldId id="266" r:id="rId8"/>
    <p:sldId id="267" r:id="rId9"/>
    <p:sldId id="268" r:id="rId10"/>
    <p:sldId id="269" r:id="rId11"/>
    <p:sldId id="270" r:id="rId12"/>
    <p:sldId id="271" r:id="rId13"/>
    <p:sldId id="272" r:id="rId14"/>
    <p:sldId id="280" r:id="rId15"/>
    <p:sldId id="279" r:id="rId16"/>
    <p:sldId id="296" r:id="rId17"/>
    <p:sldId id="281" r:id="rId18"/>
    <p:sldId id="273" r:id="rId19"/>
    <p:sldId id="284" r:id="rId20"/>
    <p:sldId id="289" r:id="rId21"/>
    <p:sldId id="290" r:id="rId22"/>
    <p:sldId id="291" r:id="rId23"/>
    <p:sldId id="292" r:id="rId24"/>
    <p:sldId id="293" r:id="rId25"/>
    <p:sldId id="294" r:id="rId26"/>
    <p:sldId id="295" r:id="rId27"/>
    <p:sldId id="274" r:id="rId28"/>
    <p:sldId id="262" r:id="rId29"/>
    <p:sldId id="263" r:id="rId30"/>
    <p:sldId id="264" r:id="rId31"/>
    <p:sldId id="276" r:id="rId32"/>
    <p:sldId id="287" r:id="rId33"/>
    <p:sldId id="275" r:id="rId34"/>
    <p:sldId id="285" r:id="rId35"/>
    <p:sldId id="282" r:id="rId36"/>
    <p:sldId id="288" r:id="rId37"/>
    <p:sldId id="283" r:id="rId38"/>
    <p:sldId id="298" r:id="rId39"/>
    <p:sldId id="286" r:id="rId40"/>
    <p:sldId id="277" r:id="rId41"/>
    <p:sldId id="278" r:id="rId42"/>
  </p:sldIdLst>
  <p:sldSz cx="9144000" cy="6858000" type="screen4x3"/>
  <p:notesSz cx="6888163" cy="100203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FD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34" autoAdjust="0"/>
  </p:normalViewPr>
  <p:slideViewPr>
    <p:cSldViewPr>
      <p:cViewPr varScale="1">
        <p:scale>
          <a:sx n="83" d="100"/>
          <a:sy n="83" d="100"/>
        </p:scale>
        <p:origin x="-14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815C6-761E-4EB2-8A37-7A683611CF3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zh-TW" altLang="en-US"/>
        </a:p>
      </dgm:t>
    </dgm:pt>
    <dgm:pt modelId="{F7DC4FCF-E2BE-45FF-8634-1CC76A882959}">
      <dgm:prSet phldrT="[文字]" custT="1"/>
      <dgm:spPr/>
      <dgm:t>
        <a:bodyPr/>
        <a:lstStyle/>
        <a:p>
          <a:r>
            <a:rPr lang="zh-TW" altLang="en-US" sz="1800" b="1" dirty="0" smtClean="0"/>
            <a:t>宗旨一</a:t>
          </a:r>
          <a:r>
            <a:rPr lang="en-US" altLang="zh-TW" sz="1800" b="1" dirty="0" smtClean="0"/>
            <a:t>:</a:t>
          </a:r>
          <a:r>
            <a:rPr lang="zh-TW" altLang="en-US" sz="1800" b="1" dirty="0" smtClean="0"/>
            <a:t> </a:t>
          </a:r>
          <a:endParaRPr lang="en-US" altLang="zh-TW" sz="1800" b="1" dirty="0" smtClean="0"/>
        </a:p>
        <a:p>
          <a:r>
            <a:rPr lang="en-US" altLang="zh-TW" sz="1800" b="1" dirty="0" smtClean="0"/>
            <a:t>1.</a:t>
          </a:r>
          <a:r>
            <a:rPr lang="zh-TW" altLang="en-US" sz="1800" b="1" dirty="0" smtClean="0"/>
            <a:t>惜食廚房愛心便當食材捐贈</a:t>
          </a:r>
          <a:endParaRPr lang="en-US" altLang="zh-TW" sz="1800" b="1" dirty="0" smtClean="0"/>
        </a:p>
        <a:p>
          <a:r>
            <a:rPr lang="en-US" altLang="zh-TW" sz="1800" b="1" dirty="0" smtClean="0"/>
            <a:t>2.</a:t>
          </a:r>
          <a:r>
            <a:rPr lang="zh-TW" altLang="en-US" sz="1800" b="1" dirty="0" smtClean="0"/>
            <a:t>街友關懷活動</a:t>
          </a:r>
          <a:endParaRPr lang="zh-TW" altLang="en-US" sz="1800" b="1" dirty="0"/>
        </a:p>
      </dgm:t>
    </dgm:pt>
    <dgm:pt modelId="{B8F0E1C2-F325-4917-95AF-C7C6703A8D9A}" type="parTrans" cxnId="{49D19C53-A802-4B2A-A5B8-E3887083B06B}">
      <dgm:prSet/>
      <dgm:spPr/>
      <dgm:t>
        <a:bodyPr/>
        <a:lstStyle/>
        <a:p>
          <a:endParaRPr lang="zh-TW" altLang="en-US"/>
        </a:p>
      </dgm:t>
    </dgm:pt>
    <dgm:pt modelId="{405476F1-F478-44E0-89D0-BFA72DE8DFEC}" type="sibTrans" cxnId="{49D19C53-A802-4B2A-A5B8-E3887083B06B}">
      <dgm:prSet/>
      <dgm:spPr/>
      <dgm:t>
        <a:bodyPr/>
        <a:lstStyle/>
        <a:p>
          <a:endParaRPr lang="zh-TW" altLang="en-US"/>
        </a:p>
      </dgm:t>
    </dgm:pt>
    <dgm:pt modelId="{57EC089F-E20B-42FF-97DE-498427B8C0C6}">
      <dgm:prSet phldrT="[文字]" custT="1"/>
      <dgm:spPr/>
      <dgm:t>
        <a:bodyPr/>
        <a:lstStyle/>
        <a:p>
          <a:r>
            <a:rPr lang="zh-TW" altLang="en-US" sz="1800" b="1" dirty="0" smtClean="0"/>
            <a:t>宗旨二</a:t>
          </a:r>
          <a:r>
            <a:rPr lang="en-US" altLang="zh-TW" sz="1800" b="1" dirty="0" smtClean="0"/>
            <a:t>:</a:t>
          </a:r>
        </a:p>
        <a:p>
          <a:r>
            <a:rPr lang="en-US" altLang="zh-TW" sz="1800" b="1" dirty="0" smtClean="0"/>
            <a:t>1.</a:t>
          </a:r>
          <a:r>
            <a:rPr lang="zh-TW" altLang="en-US" sz="1800" b="1" dirty="0" smtClean="0"/>
            <a:t>嘉義勤茂公益慈善基金會</a:t>
          </a:r>
          <a:endParaRPr lang="en-US" altLang="zh-TW" sz="1800" b="1" dirty="0" smtClean="0"/>
        </a:p>
      </dgm:t>
    </dgm:pt>
    <dgm:pt modelId="{FAF75752-1328-4471-BF14-94ED51093B01}" type="parTrans" cxnId="{C3FD5F66-93C6-45BD-B754-DD3EAF59CEFB}">
      <dgm:prSet/>
      <dgm:spPr/>
      <dgm:t>
        <a:bodyPr/>
        <a:lstStyle/>
        <a:p>
          <a:endParaRPr lang="zh-TW" altLang="en-US"/>
        </a:p>
      </dgm:t>
    </dgm:pt>
    <dgm:pt modelId="{034F2753-34B7-4190-9E91-4F98A164D7C8}" type="sibTrans" cxnId="{C3FD5F66-93C6-45BD-B754-DD3EAF59CEFB}">
      <dgm:prSet/>
      <dgm:spPr/>
      <dgm:t>
        <a:bodyPr/>
        <a:lstStyle/>
        <a:p>
          <a:endParaRPr lang="zh-TW" altLang="en-US"/>
        </a:p>
      </dgm:t>
    </dgm:pt>
    <dgm:pt modelId="{61C9BB1C-C42B-469F-889F-880AD9A3336B}">
      <dgm:prSet phldrT="[文字]" custT="1"/>
      <dgm:spPr/>
      <dgm:t>
        <a:bodyPr/>
        <a:lstStyle/>
        <a:p>
          <a:r>
            <a:rPr lang="zh-TW" altLang="en-US" sz="1800" b="1" dirty="0" smtClean="0"/>
            <a:t>宗旨四</a:t>
          </a:r>
          <a:r>
            <a:rPr lang="en-US" altLang="zh-TW" sz="1800" b="1" dirty="0" smtClean="0"/>
            <a:t>:</a:t>
          </a:r>
          <a:r>
            <a:rPr lang="zh-TW" altLang="en-US" sz="1800" b="1" dirty="0" smtClean="0"/>
            <a:t> </a:t>
          </a:r>
          <a:endParaRPr lang="en-US" altLang="zh-TW" sz="1800" b="1" dirty="0" smtClean="0"/>
        </a:p>
        <a:p>
          <a:r>
            <a:rPr lang="en-US" altLang="zh-TW" sz="1800" b="1" dirty="0" smtClean="0"/>
            <a:t>1.</a:t>
          </a:r>
          <a:r>
            <a:rPr lang="zh-TW" altLang="en-US" sz="1800" b="1" dirty="0" smtClean="0"/>
            <a:t>新竹尖石鄉新光國小莊同學案</a:t>
          </a:r>
          <a:endParaRPr lang="zh-TW" altLang="en-US" sz="1800" b="1" dirty="0"/>
        </a:p>
      </dgm:t>
    </dgm:pt>
    <dgm:pt modelId="{F4526DF6-B2A2-42FC-B56F-4592BF57660E}" type="parTrans" cxnId="{86B29F7B-DBD9-44E4-9514-A0C5BBCC1DD9}">
      <dgm:prSet/>
      <dgm:spPr/>
      <dgm:t>
        <a:bodyPr/>
        <a:lstStyle/>
        <a:p>
          <a:endParaRPr lang="zh-TW" altLang="en-US"/>
        </a:p>
      </dgm:t>
    </dgm:pt>
    <dgm:pt modelId="{A0193D84-17DD-4EBE-9A65-C93A49824E9B}" type="sibTrans" cxnId="{86B29F7B-DBD9-44E4-9514-A0C5BBCC1DD9}">
      <dgm:prSet/>
      <dgm:spPr/>
      <dgm:t>
        <a:bodyPr/>
        <a:lstStyle/>
        <a:p>
          <a:endParaRPr lang="zh-TW" altLang="en-US"/>
        </a:p>
      </dgm:t>
    </dgm:pt>
    <dgm:pt modelId="{91A6EF53-94D1-4703-A8A0-A2025ACC8E96}">
      <dgm:prSet phldrT="[文字]" custT="1"/>
      <dgm:spPr/>
      <dgm:t>
        <a:bodyPr/>
        <a:lstStyle/>
        <a:p>
          <a:r>
            <a:rPr lang="zh-TW" altLang="en-US" sz="1800" b="1" dirty="0" smtClean="0"/>
            <a:t>宗旨五</a:t>
          </a:r>
          <a:r>
            <a:rPr lang="en-US" altLang="zh-TW" sz="1800" b="1" dirty="0" smtClean="0"/>
            <a:t>:</a:t>
          </a:r>
          <a:r>
            <a:rPr lang="zh-TW" altLang="en-US" sz="1800" b="1" dirty="0" smtClean="0"/>
            <a:t> </a:t>
          </a:r>
          <a:endParaRPr lang="en-US" altLang="zh-TW" sz="1800" b="1" dirty="0" smtClean="0"/>
        </a:p>
        <a:p>
          <a:r>
            <a:rPr lang="zh-TW" altLang="en-US" sz="1800" b="1" dirty="0" smtClean="0"/>
            <a:t>其他協助慈善公益事項</a:t>
          </a:r>
          <a:endParaRPr lang="zh-TW" altLang="en-US" sz="1800" b="1" dirty="0"/>
        </a:p>
      </dgm:t>
    </dgm:pt>
    <dgm:pt modelId="{34CD9DA0-B7FB-4A68-8BDE-EEA926D8395C}" type="parTrans" cxnId="{B0E43004-9297-4FB8-8D7C-A4252D26CF7C}">
      <dgm:prSet/>
      <dgm:spPr/>
      <dgm:t>
        <a:bodyPr/>
        <a:lstStyle/>
        <a:p>
          <a:endParaRPr lang="zh-TW" altLang="en-US"/>
        </a:p>
      </dgm:t>
    </dgm:pt>
    <dgm:pt modelId="{263A0C4A-76AB-4133-A06A-BC086266873F}" type="sibTrans" cxnId="{B0E43004-9297-4FB8-8D7C-A4252D26CF7C}">
      <dgm:prSet/>
      <dgm:spPr/>
      <dgm:t>
        <a:bodyPr/>
        <a:lstStyle/>
        <a:p>
          <a:endParaRPr lang="zh-TW" altLang="en-US"/>
        </a:p>
      </dgm:t>
    </dgm:pt>
    <dgm:pt modelId="{6A76540B-3ACC-4C27-B8DF-92DC7B6530B8}">
      <dgm:prSet phldrT="[文字]" custT="1"/>
      <dgm:spPr/>
      <dgm:t>
        <a:bodyPr/>
        <a:lstStyle/>
        <a:p>
          <a:r>
            <a:rPr lang="zh-TW" altLang="en-US" sz="1700" b="1" dirty="0" smtClean="0"/>
            <a:t>宗旨三</a:t>
          </a:r>
          <a:r>
            <a:rPr lang="en-US" altLang="zh-TW" sz="1700" b="1" dirty="0" smtClean="0"/>
            <a:t>:</a:t>
          </a:r>
        </a:p>
        <a:p>
          <a:r>
            <a:rPr lang="en-US" altLang="zh-TW" sz="1700" b="1" dirty="0" smtClean="0"/>
            <a:t>1.</a:t>
          </a:r>
          <a:r>
            <a:rPr lang="zh-TW" altLang="en-US" sz="1700" b="1" dirty="0" smtClean="0"/>
            <a:t>江翠國小</a:t>
          </a:r>
          <a:endParaRPr lang="en-US" altLang="zh-TW" sz="1700" b="1" dirty="0" smtClean="0"/>
        </a:p>
        <a:p>
          <a:r>
            <a:rPr lang="zh-TW" altLang="en-US" sz="1700" b="1" dirty="0" smtClean="0"/>
            <a:t> </a:t>
          </a:r>
          <a:r>
            <a:rPr lang="en-US" altLang="zh-TW" sz="1700" b="1" dirty="0" smtClean="0"/>
            <a:t>2.</a:t>
          </a:r>
          <a:r>
            <a:rPr lang="zh-TW" altLang="en-US" sz="1700" b="1" dirty="0" smtClean="0"/>
            <a:t>文聖國小</a:t>
          </a:r>
          <a:endParaRPr lang="en-US" altLang="zh-TW" sz="1700" b="1" dirty="0" smtClean="0"/>
        </a:p>
        <a:p>
          <a:r>
            <a:rPr lang="zh-TW" altLang="en-US" sz="1700" b="1" dirty="0" smtClean="0"/>
            <a:t> </a:t>
          </a:r>
          <a:r>
            <a:rPr lang="en-US" altLang="zh-TW" sz="1700" b="1" dirty="0" smtClean="0"/>
            <a:t>3.</a:t>
          </a:r>
          <a:r>
            <a:rPr lang="zh-TW" altLang="en-US" sz="1700" b="1" dirty="0" smtClean="0"/>
            <a:t> 育成基金會</a:t>
          </a:r>
          <a:endParaRPr lang="en-US" altLang="zh-TW" sz="1700" b="1" dirty="0" smtClean="0"/>
        </a:p>
        <a:p>
          <a:r>
            <a:rPr lang="en-US" altLang="zh-TW" sz="1700" b="1" dirty="0" smtClean="0"/>
            <a:t>4.</a:t>
          </a:r>
          <a:r>
            <a:rPr lang="zh-TW" altLang="en-US" sz="1700" b="1" dirty="0" smtClean="0"/>
            <a:t>樂山教養院</a:t>
          </a:r>
          <a:endParaRPr lang="zh-TW" altLang="en-US" sz="1700" b="1" dirty="0"/>
        </a:p>
      </dgm:t>
    </dgm:pt>
    <dgm:pt modelId="{E7427BB8-91B3-4DE5-A31C-7234E88FD4A5}" type="parTrans" cxnId="{59149420-DF50-442B-9D0F-6412B189B0D8}">
      <dgm:prSet/>
      <dgm:spPr/>
      <dgm:t>
        <a:bodyPr/>
        <a:lstStyle/>
        <a:p>
          <a:endParaRPr lang="zh-TW" altLang="en-US"/>
        </a:p>
      </dgm:t>
    </dgm:pt>
    <dgm:pt modelId="{50668049-8E22-4DF9-88AE-C99B73948C31}" type="sibTrans" cxnId="{59149420-DF50-442B-9D0F-6412B189B0D8}">
      <dgm:prSet/>
      <dgm:spPr/>
      <dgm:t>
        <a:bodyPr/>
        <a:lstStyle/>
        <a:p>
          <a:endParaRPr lang="zh-TW" altLang="en-US"/>
        </a:p>
      </dgm:t>
    </dgm:pt>
    <dgm:pt modelId="{7C0BC7FB-7A47-48A7-9960-CEB0106C9169}" type="pres">
      <dgm:prSet presAssocID="{04A815C6-761E-4EB2-8A37-7A683611CF37}" presName="cycle" presStyleCnt="0">
        <dgm:presLayoutVars>
          <dgm:dir/>
          <dgm:resizeHandles val="exact"/>
        </dgm:presLayoutVars>
      </dgm:prSet>
      <dgm:spPr/>
      <dgm:t>
        <a:bodyPr/>
        <a:lstStyle/>
        <a:p>
          <a:endParaRPr lang="zh-TW" altLang="en-US"/>
        </a:p>
      </dgm:t>
    </dgm:pt>
    <dgm:pt modelId="{481128A4-4B8D-4C2C-B0AF-23A520E44841}" type="pres">
      <dgm:prSet presAssocID="{F7DC4FCF-E2BE-45FF-8634-1CC76A882959}" presName="node" presStyleLbl="node1" presStyleIdx="0" presStyleCnt="5" custScaleY="102109" custRadScaleRad="100414" custRadScaleInc="-1647">
        <dgm:presLayoutVars>
          <dgm:bulletEnabled val="1"/>
        </dgm:presLayoutVars>
      </dgm:prSet>
      <dgm:spPr/>
      <dgm:t>
        <a:bodyPr/>
        <a:lstStyle/>
        <a:p>
          <a:endParaRPr lang="zh-TW" altLang="en-US"/>
        </a:p>
      </dgm:t>
    </dgm:pt>
    <dgm:pt modelId="{6B577B19-C46E-47C4-8281-EC507B74B624}" type="pres">
      <dgm:prSet presAssocID="{405476F1-F478-44E0-89D0-BFA72DE8DFEC}" presName="sibTrans" presStyleLbl="sibTrans2D1" presStyleIdx="0" presStyleCnt="5"/>
      <dgm:spPr/>
      <dgm:t>
        <a:bodyPr/>
        <a:lstStyle/>
        <a:p>
          <a:endParaRPr lang="zh-TW" altLang="en-US"/>
        </a:p>
      </dgm:t>
    </dgm:pt>
    <dgm:pt modelId="{FCBF93A4-01D0-4E38-8913-F98840100C1B}" type="pres">
      <dgm:prSet presAssocID="{405476F1-F478-44E0-89D0-BFA72DE8DFEC}" presName="connectorText" presStyleLbl="sibTrans2D1" presStyleIdx="0" presStyleCnt="5"/>
      <dgm:spPr/>
      <dgm:t>
        <a:bodyPr/>
        <a:lstStyle/>
        <a:p>
          <a:endParaRPr lang="zh-TW" altLang="en-US"/>
        </a:p>
      </dgm:t>
    </dgm:pt>
    <dgm:pt modelId="{7474733E-F5B2-4008-A043-08398E31CED2}" type="pres">
      <dgm:prSet presAssocID="{57EC089F-E20B-42FF-97DE-498427B8C0C6}" presName="node" presStyleLbl="node1" presStyleIdx="1" presStyleCnt="5">
        <dgm:presLayoutVars>
          <dgm:bulletEnabled val="1"/>
        </dgm:presLayoutVars>
      </dgm:prSet>
      <dgm:spPr/>
      <dgm:t>
        <a:bodyPr/>
        <a:lstStyle/>
        <a:p>
          <a:endParaRPr lang="zh-TW" altLang="en-US"/>
        </a:p>
      </dgm:t>
    </dgm:pt>
    <dgm:pt modelId="{F2462F9E-6695-4E73-A8E0-DF463A539DCE}" type="pres">
      <dgm:prSet presAssocID="{034F2753-34B7-4190-9E91-4F98A164D7C8}" presName="sibTrans" presStyleLbl="sibTrans2D1" presStyleIdx="1" presStyleCnt="5"/>
      <dgm:spPr/>
      <dgm:t>
        <a:bodyPr/>
        <a:lstStyle/>
        <a:p>
          <a:endParaRPr lang="zh-TW" altLang="en-US"/>
        </a:p>
      </dgm:t>
    </dgm:pt>
    <dgm:pt modelId="{2159C7A9-2D8D-4BF4-8E31-14DDF78054BE}" type="pres">
      <dgm:prSet presAssocID="{034F2753-34B7-4190-9E91-4F98A164D7C8}" presName="connectorText" presStyleLbl="sibTrans2D1" presStyleIdx="1" presStyleCnt="5"/>
      <dgm:spPr/>
      <dgm:t>
        <a:bodyPr/>
        <a:lstStyle/>
        <a:p>
          <a:endParaRPr lang="zh-TW" altLang="en-US"/>
        </a:p>
      </dgm:t>
    </dgm:pt>
    <dgm:pt modelId="{34DD8198-A3B6-4E4E-9DD2-3099AC388910}" type="pres">
      <dgm:prSet presAssocID="{6A76540B-3ACC-4C27-B8DF-92DC7B6530B8}" presName="node" presStyleLbl="node1" presStyleIdx="2" presStyleCnt="5" custScaleX="112879" custScaleY="113234" custRadScaleRad="97833" custRadScaleInc="1854">
        <dgm:presLayoutVars>
          <dgm:bulletEnabled val="1"/>
        </dgm:presLayoutVars>
      </dgm:prSet>
      <dgm:spPr/>
      <dgm:t>
        <a:bodyPr/>
        <a:lstStyle/>
        <a:p>
          <a:endParaRPr lang="zh-TW" altLang="en-US"/>
        </a:p>
      </dgm:t>
    </dgm:pt>
    <dgm:pt modelId="{DB903848-09CA-4918-9FE9-E64572E0915B}" type="pres">
      <dgm:prSet presAssocID="{50668049-8E22-4DF9-88AE-C99B73948C31}" presName="sibTrans" presStyleLbl="sibTrans2D1" presStyleIdx="2" presStyleCnt="5"/>
      <dgm:spPr/>
      <dgm:t>
        <a:bodyPr/>
        <a:lstStyle/>
        <a:p>
          <a:endParaRPr lang="zh-TW" altLang="en-US"/>
        </a:p>
      </dgm:t>
    </dgm:pt>
    <dgm:pt modelId="{76757942-0A6F-4897-9DDF-F3053506ACE2}" type="pres">
      <dgm:prSet presAssocID="{50668049-8E22-4DF9-88AE-C99B73948C31}" presName="connectorText" presStyleLbl="sibTrans2D1" presStyleIdx="2" presStyleCnt="5"/>
      <dgm:spPr/>
      <dgm:t>
        <a:bodyPr/>
        <a:lstStyle/>
        <a:p>
          <a:endParaRPr lang="zh-TW" altLang="en-US"/>
        </a:p>
      </dgm:t>
    </dgm:pt>
    <dgm:pt modelId="{84300C60-A4F8-4D12-A1FD-13CA854AD7B7}" type="pres">
      <dgm:prSet presAssocID="{61C9BB1C-C42B-469F-889F-880AD9A3336B}" presName="node" presStyleLbl="node1" presStyleIdx="3" presStyleCnt="5" custRadScaleRad="101384" custRadScaleInc="2248">
        <dgm:presLayoutVars>
          <dgm:bulletEnabled val="1"/>
        </dgm:presLayoutVars>
      </dgm:prSet>
      <dgm:spPr/>
      <dgm:t>
        <a:bodyPr/>
        <a:lstStyle/>
        <a:p>
          <a:endParaRPr lang="zh-TW" altLang="en-US"/>
        </a:p>
      </dgm:t>
    </dgm:pt>
    <dgm:pt modelId="{C68DA222-D1CD-40B4-ABF8-6D44CB63982B}" type="pres">
      <dgm:prSet presAssocID="{A0193D84-17DD-4EBE-9A65-C93A49824E9B}" presName="sibTrans" presStyleLbl="sibTrans2D1" presStyleIdx="3" presStyleCnt="5"/>
      <dgm:spPr/>
      <dgm:t>
        <a:bodyPr/>
        <a:lstStyle/>
        <a:p>
          <a:endParaRPr lang="zh-TW" altLang="en-US"/>
        </a:p>
      </dgm:t>
    </dgm:pt>
    <dgm:pt modelId="{214EB523-B1C9-4CFD-934F-70B863FB51A9}" type="pres">
      <dgm:prSet presAssocID="{A0193D84-17DD-4EBE-9A65-C93A49824E9B}" presName="connectorText" presStyleLbl="sibTrans2D1" presStyleIdx="3" presStyleCnt="5"/>
      <dgm:spPr/>
      <dgm:t>
        <a:bodyPr/>
        <a:lstStyle/>
        <a:p>
          <a:endParaRPr lang="zh-TW" altLang="en-US"/>
        </a:p>
      </dgm:t>
    </dgm:pt>
    <dgm:pt modelId="{FE7FF32F-022B-49BB-BE16-23D786BC18B9}" type="pres">
      <dgm:prSet presAssocID="{91A6EF53-94D1-4703-A8A0-A2025ACC8E96}" presName="node" presStyleLbl="node1" presStyleIdx="4" presStyleCnt="5">
        <dgm:presLayoutVars>
          <dgm:bulletEnabled val="1"/>
        </dgm:presLayoutVars>
      </dgm:prSet>
      <dgm:spPr/>
      <dgm:t>
        <a:bodyPr/>
        <a:lstStyle/>
        <a:p>
          <a:endParaRPr lang="zh-TW" altLang="en-US"/>
        </a:p>
      </dgm:t>
    </dgm:pt>
    <dgm:pt modelId="{B67FA003-9C5B-40D5-BE04-EE17D948F183}" type="pres">
      <dgm:prSet presAssocID="{263A0C4A-76AB-4133-A06A-BC086266873F}" presName="sibTrans" presStyleLbl="sibTrans2D1" presStyleIdx="4" presStyleCnt="5"/>
      <dgm:spPr/>
      <dgm:t>
        <a:bodyPr/>
        <a:lstStyle/>
        <a:p>
          <a:endParaRPr lang="zh-TW" altLang="en-US"/>
        </a:p>
      </dgm:t>
    </dgm:pt>
    <dgm:pt modelId="{BC8D1385-6C22-4D71-9E62-71B83E1B51B4}" type="pres">
      <dgm:prSet presAssocID="{263A0C4A-76AB-4133-A06A-BC086266873F}" presName="connectorText" presStyleLbl="sibTrans2D1" presStyleIdx="4" presStyleCnt="5"/>
      <dgm:spPr/>
      <dgm:t>
        <a:bodyPr/>
        <a:lstStyle/>
        <a:p>
          <a:endParaRPr lang="zh-TW" altLang="en-US"/>
        </a:p>
      </dgm:t>
    </dgm:pt>
  </dgm:ptLst>
  <dgm:cxnLst>
    <dgm:cxn modelId="{99527E1E-8242-4A7E-A82E-5F5BCF7A36B3}" type="presOf" srcId="{263A0C4A-76AB-4133-A06A-BC086266873F}" destId="{BC8D1385-6C22-4D71-9E62-71B83E1B51B4}" srcOrd="1" destOrd="0" presId="urn:microsoft.com/office/officeart/2005/8/layout/cycle2"/>
    <dgm:cxn modelId="{CBA2B07C-84AB-4A74-8D2E-B185580E4B0C}" type="presOf" srcId="{405476F1-F478-44E0-89D0-BFA72DE8DFEC}" destId="{FCBF93A4-01D0-4E38-8913-F98840100C1B}" srcOrd="1" destOrd="0" presId="urn:microsoft.com/office/officeart/2005/8/layout/cycle2"/>
    <dgm:cxn modelId="{020BB522-9AC2-4CA3-A10D-9531FE2AC7A5}" type="presOf" srcId="{50668049-8E22-4DF9-88AE-C99B73948C31}" destId="{76757942-0A6F-4897-9DDF-F3053506ACE2}" srcOrd="1" destOrd="0" presId="urn:microsoft.com/office/officeart/2005/8/layout/cycle2"/>
    <dgm:cxn modelId="{9FB61141-9EA6-4B0E-83BD-79A4D7BB9BC1}" type="presOf" srcId="{6A76540B-3ACC-4C27-B8DF-92DC7B6530B8}" destId="{34DD8198-A3B6-4E4E-9DD2-3099AC388910}" srcOrd="0" destOrd="0" presId="urn:microsoft.com/office/officeart/2005/8/layout/cycle2"/>
    <dgm:cxn modelId="{86B29F7B-DBD9-44E4-9514-A0C5BBCC1DD9}" srcId="{04A815C6-761E-4EB2-8A37-7A683611CF37}" destId="{61C9BB1C-C42B-469F-889F-880AD9A3336B}" srcOrd="3" destOrd="0" parTransId="{F4526DF6-B2A2-42FC-B56F-4592BF57660E}" sibTransId="{A0193D84-17DD-4EBE-9A65-C93A49824E9B}"/>
    <dgm:cxn modelId="{C21F0CFD-111F-4F1F-8CD3-03889C5DDED5}" type="presOf" srcId="{405476F1-F478-44E0-89D0-BFA72DE8DFEC}" destId="{6B577B19-C46E-47C4-8281-EC507B74B624}" srcOrd="0" destOrd="0" presId="urn:microsoft.com/office/officeart/2005/8/layout/cycle2"/>
    <dgm:cxn modelId="{D5F66E80-0B7E-413F-A780-588C94839B68}" type="presOf" srcId="{A0193D84-17DD-4EBE-9A65-C93A49824E9B}" destId="{214EB523-B1C9-4CFD-934F-70B863FB51A9}" srcOrd="1" destOrd="0" presId="urn:microsoft.com/office/officeart/2005/8/layout/cycle2"/>
    <dgm:cxn modelId="{59149420-DF50-442B-9D0F-6412B189B0D8}" srcId="{04A815C6-761E-4EB2-8A37-7A683611CF37}" destId="{6A76540B-3ACC-4C27-B8DF-92DC7B6530B8}" srcOrd="2" destOrd="0" parTransId="{E7427BB8-91B3-4DE5-A31C-7234E88FD4A5}" sibTransId="{50668049-8E22-4DF9-88AE-C99B73948C31}"/>
    <dgm:cxn modelId="{C3FD5F66-93C6-45BD-B754-DD3EAF59CEFB}" srcId="{04A815C6-761E-4EB2-8A37-7A683611CF37}" destId="{57EC089F-E20B-42FF-97DE-498427B8C0C6}" srcOrd="1" destOrd="0" parTransId="{FAF75752-1328-4471-BF14-94ED51093B01}" sibTransId="{034F2753-34B7-4190-9E91-4F98A164D7C8}"/>
    <dgm:cxn modelId="{8A6E834D-D8BF-405C-963E-FEF9C716DE15}" type="presOf" srcId="{034F2753-34B7-4190-9E91-4F98A164D7C8}" destId="{2159C7A9-2D8D-4BF4-8E31-14DDF78054BE}" srcOrd="1" destOrd="0" presId="urn:microsoft.com/office/officeart/2005/8/layout/cycle2"/>
    <dgm:cxn modelId="{71ED6D63-6FA0-451F-8BD5-8103378CE17A}" type="presOf" srcId="{91A6EF53-94D1-4703-A8A0-A2025ACC8E96}" destId="{FE7FF32F-022B-49BB-BE16-23D786BC18B9}" srcOrd="0" destOrd="0" presId="urn:microsoft.com/office/officeart/2005/8/layout/cycle2"/>
    <dgm:cxn modelId="{AF50734A-DB2C-4B60-B93E-AE1BFD1EEA90}" type="presOf" srcId="{263A0C4A-76AB-4133-A06A-BC086266873F}" destId="{B67FA003-9C5B-40D5-BE04-EE17D948F183}" srcOrd="0" destOrd="0" presId="urn:microsoft.com/office/officeart/2005/8/layout/cycle2"/>
    <dgm:cxn modelId="{BB7EFCDA-4B0A-4B2A-856B-4CB97BDC68BD}" type="presOf" srcId="{57EC089F-E20B-42FF-97DE-498427B8C0C6}" destId="{7474733E-F5B2-4008-A043-08398E31CED2}" srcOrd="0" destOrd="0" presId="urn:microsoft.com/office/officeart/2005/8/layout/cycle2"/>
    <dgm:cxn modelId="{B0E43004-9297-4FB8-8D7C-A4252D26CF7C}" srcId="{04A815C6-761E-4EB2-8A37-7A683611CF37}" destId="{91A6EF53-94D1-4703-A8A0-A2025ACC8E96}" srcOrd="4" destOrd="0" parTransId="{34CD9DA0-B7FB-4A68-8BDE-EEA926D8395C}" sibTransId="{263A0C4A-76AB-4133-A06A-BC086266873F}"/>
    <dgm:cxn modelId="{69AA5457-3B9D-4962-9120-49F512BB98E1}" type="presOf" srcId="{034F2753-34B7-4190-9E91-4F98A164D7C8}" destId="{F2462F9E-6695-4E73-A8E0-DF463A539DCE}" srcOrd="0" destOrd="0" presId="urn:microsoft.com/office/officeart/2005/8/layout/cycle2"/>
    <dgm:cxn modelId="{49D19C53-A802-4B2A-A5B8-E3887083B06B}" srcId="{04A815C6-761E-4EB2-8A37-7A683611CF37}" destId="{F7DC4FCF-E2BE-45FF-8634-1CC76A882959}" srcOrd="0" destOrd="0" parTransId="{B8F0E1C2-F325-4917-95AF-C7C6703A8D9A}" sibTransId="{405476F1-F478-44E0-89D0-BFA72DE8DFEC}"/>
    <dgm:cxn modelId="{81910F77-8773-493D-BF72-E7E7510837A7}" type="presOf" srcId="{F7DC4FCF-E2BE-45FF-8634-1CC76A882959}" destId="{481128A4-4B8D-4C2C-B0AF-23A520E44841}" srcOrd="0" destOrd="0" presId="urn:microsoft.com/office/officeart/2005/8/layout/cycle2"/>
    <dgm:cxn modelId="{37B0B72A-C512-4133-B57C-1FC78FE244FE}" type="presOf" srcId="{61C9BB1C-C42B-469F-889F-880AD9A3336B}" destId="{84300C60-A4F8-4D12-A1FD-13CA854AD7B7}" srcOrd="0" destOrd="0" presId="urn:microsoft.com/office/officeart/2005/8/layout/cycle2"/>
    <dgm:cxn modelId="{3B31B08D-278A-4C14-A8A7-A4DF762D6950}" type="presOf" srcId="{A0193D84-17DD-4EBE-9A65-C93A49824E9B}" destId="{C68DA222-D1CD-40B4-ABF8-6D44CB63982B}" srcOrd="0" destOrd="0" presId="urn:microsoft.com/office/officeart/2005/8/layout/cycle2"/>
    <dgm:cxn modelId="{923C5E21-0337-4157-8A66-E85040E5E92A}" type="presOf" srcId="{04A815C6-761E-4EB2-8A37-7A683611CF37}" destId="{7C0BC7FB-7A47-48A7-9960-CEB0106C9169}" srcOrd="0" destOrd="0" presId="urn:microsoft.com/office/officeart/2005/8/layout/cycle2"/>
    <dgm:cxn modelId="{566BBD20-6331-4812-B5ED-C002BF96CCB4}" type="presOf" srcId="{50668049-8E22-4DF9-88AE-C99B73948C31}" destId="{DB903848-09CA-4918-9FE9-E64572E0915B}" srcOrd="0" destOrd="0" presId="urn:microsoft.com/office/officeart/2005/8/layout/cycle2"/>
    <dgm:cxn modelId="{D39550A7-8E6B-4919-BF39-41D842D06599}" type="presParOf" srcId="{7C0BC7FB-7A47-48A7-9960-CEB0106C9169}" destId="{481128A4-4B8D-4C2C-B0AF-23A520E44841}" srcOrd="0" destOrd="0" presId="urn:microsoft.com/office/officeart/2005/8/layout/cycle2"/>
    <dgm:cxn modelId="{459DE177-A0E2-4F49-BE78-2B48BEED9437}" type="presParOf" srcId="{7C0BC7FB-7A47-48A7-9960-CEB0106C9169}" destId="{6B577B19-C46E-47C4-8281-EC507B74B624}" srcOrd="1" destOrd="0" presId="urn:microsoft.com/office/officeart/2005/8/layout/cycle2"/>
    <dgm:cxn modelId="{315CEAC5-C92B-4931-9531-38B6D2D3C149}" type="presParOf" srcId="{6B577B19-C46E-47C4-8281-EC507B74B624}" destId="{FCBF93A4-01D0-4E38-8913-F98840100C1B}" srcOrd="0" destOrd="0" presId="urn:microsoft.com/office/officeart/2005/8/layout/cycle2"/>
    <dgm:cxn modelId="{A1880899-2F4E-4CFF-93D4-CFFF04D0C172}" type="presParOf" srcId="{7C0BC7FB-7A47-48A7-9960-CEB0106C9169}" destId="{7474733E-F5B2-4008-A043-08398E31CED2}" srcOrd="2" destOrd="0" presId="urn:microsoft.com/office/officeart/2005/8/layout/cycle2"/>
    <dgm:cxn modelId="{9273A6B4-D4F2-41B1-A40A-80AFA5A05F2E}" type="presParOf" srcId="{7C0BC7FB-7A47-48A7-9960-CEB0106C9169}" destId="{F2462F9E-6695-4E73-A8E0-DF463A539DCE}" srcOrd="3" destOrd="0" presId="urn:microsoft.com/office/officeart/2005/8/layout/cycle2"/>
    <dgm:cxn modelId="{ECDAC10C-C7F9-4FCF-A681-0FB47EAE3AA8}" type="presParOf" srcId="{F2462F9E-6695-4E73-A8E0-DF463A539DCE}" destId="{2159C7A9-2D8D-4BF4-8E31-14DDF78054BE}" srcOrd="0" destOrd="0" presId="urn:microsoft.com/office/officeart/2005/8/layout/cycle2"/>
    <dgm:cxn modelId="{7A0AF3C1-4B4A-425C-AF62-4476D90F4A95}" type="presParOf" srcId="{7C0BC7FB-7A47-48A7-9960-CEB0106C9169}" destId="{34DD8198-A3B6-4E4E-9DD2-3099AC388910}" srcOrd="4" destOrd="0" presId="urn:microsoft.com/office/officeart/2005/8/layout/cycle2"/>
    <dgm:cxn modelId="{02951325-C4AC-4FEB-A0C7-AF4FFA967643}" type="presParOf" srcId="{7C0BC7FB-7A47-48A7-9960-CEB0106C9169}" destId="{DB903848-09CA-4918-9FE9-E64572E0915B}" srcOrd="5" destOrd="0" presId="urn:microsoft.com/office/officeart/2005/8/layout/cycle2"/>
    <dgm:cxn modelId="{B1AA7C0C-010D-4B4F-AE8F-57D1193C5737}" type="presParOf" srcId="{DB903848-09CA-4918-9FE9-E64572E0915B}" destId="{76757942-0A6F-4897-9DDF-F3053506ACE2}" srcOrd="0" destOrd="0" presId="urn:microsoft.com/office/officeart/2005/8/layout/cycle2"/>
    <dgm:cxn modelId="{AE0652C8-1D11-4C25-B87B-C5C233A8F118}" type="presParOf" srcId="{7C0BC7FB-7A47-48A7-9960-CEB0106C9169}" destId="{84300C60-A4F8-4D12-A1FD-13CA854AD7B7}" srcOrd="6" destOrd="0" presId="urn:microsoft.com/office/officeart/2005/8/layout/cycle2"/>
    <dgm:cxn modelId="{005130AD-CF0B-4F70-9C08-86E70CB87EA0}" type="presParOf" srcId="{7C0BC7FB-7A47-48A7-9960-CEB0106C9169}" destId="{C68DA222-D1CD-40B4-ABF8-6D44CB63982B}" srcOrd="7" destOrd="0" presId="urn:microsoft.com/office/officeart/2005/8/layout/cycle2"/>
    <dgm:cxn modelId="{9E88CD3E-1398-4437-8A78-F4D20747BADF}" type="presParOf" srcId="{C68DA222-D1CD-40B4-ABF8-6D44CB63982B}" destId="{214EB523-B1C9-4CFD-934F-70B863FB51A9}" srcOrd="0" destOrd="0" presId="urn:microsoft.com/office/officeart/2005/8/layout/cycle2"/>
    <dgm:cxn modelId="{694C6219-A3C7-456F-A372-DBED4EA021C1}" type="presParOf" srcId="{7C0BC7FB-7A47-48A7-9960-CEB0106C9169}" destId="{FE7FF32F-022B-49BB-BE16-23D786BC18B9}" srcOrd="8" destOrd="0" presId="urn:microsoft.com/office/officeart/2005/8/layout/cycle2"/>
    <dgm:cxn modelId="{19141C25-965E-4FD1-9591-14DC812EA4FE}" type="presParOf" srcId="{7C0BC7FB-7A47-48A7-9960-CEB0106C9169}" destId="{B67FA003-9C5B-40D5-BE04-EE17D948F183}" srcOrd="9" destOrd="0" presId="urn:microsoft.com/office/officeart/2005/8/layout/cycle2"/>
    <dgm:cxn modelId="{850EF00D-86CD-4DC7-A173-635940E26410}" type="presParOf" srcId="{B67FA003-9C5B-40D5-BE04-EE17D948F183}" destId="{BC8D1385-6C22-4D71-9E62-71B83E1B51B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128A4-4B8D-4C2C-B0AF-23A520E44841}">
      <dsp:nvSpPr>
        <dsp:cNvPr id="0" name=""/>
        <dsp:cNvSpPr/>
      </dsp:nvSpPr>
      <dsp:spPr>
        <a:xfrm>
          <a:off x="2823392" y="-72121"/>
          <a:ext cx="1914053" cy="19544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宗旨一</a:t>
          </a:r>
          <a:r>
            <a:rPr lang="en-US" altLang="zh-TW" sz="1800" b="1" kern="1200" dirty="0" smtClean="0"/>
            <a:t>:</a:t>
          </a:r>
          <a:r>
            <a:rPr lang="zh-TW" altLang="en-US" sz="1800" b="1" kern="1200" dirty="0" smtClean="0"/>
            <a:t> </a:t>
          </a:r>
          <a:endParaRPr lang="en-US" altLang="zh-TW" sz="1800" b="1" kern="1200" dirty="0" smtClean="0"/>
        </a:p>
        <a:p>
          <a:pPr lvl="0" algn="ctr" defTabSz="800100">
            <a:lnSpc>
              <a:spcPct val="90000"/>
            </a:lnSpc>
            <a:spcBef>
              <a:spcPct val="0"/>
            </a:spcBef>
            <a:spcAft>
              <a:spcPct val="35000"/>
            </a:spcAft>
          </a:pPr>
          <a:r>
            <a:rPr lang="en-US" altLang="zh-TW" sz="1800" b="1" kern="1200" dirty="0" smtClean="0"/>
            <a:t>1.</a:t>
          </a:r>
          <a:r>
            <a:rPr lang="zh-TW" altLang="en-US" sz="1800" b="1" kern="1200" dirty="0" smtClean="0"/>
            <a:t>惜食廚房愛心便當食材捐贈</a:t>
          </a:r>
          <a:endParaRPr lang="en-US" altLang="zh-TW" sz="1800" b="1" kern="1200" dirty="0" smtClean="0"/>
        </a:p>
        <a:p>
          <a:pPr lvl="0" algn="ctr" defTabSz="800100">
            <a:lnSpc>
              <a:spcPct val="90000"/>
            </a:lnSpc>
            <a:spcBef>
              <a:spcPct val="0"/>
            </a:spcBef>
            <a:spcAft>
              <a:spcPct val="35000"/>
            </a:spcAft>
          </a:pPr>
          <a:r>
            <a:rPr lang="en-US" altLang="zh-TW" sz="1800" b="1" kern="1200" dirty="0" smtClean="0"/>
            <a:t>2.</a:t>
          </a:r>
          <a:r>
            <a:rPr lang="zh-TW" altLang="en-US" sz="1800" b="1" kern="1200" dirty="0" smtClean="0"/>
            <a:t>街友關懷活動</a:t>
          </a:r>
          <a:endParaRPr lang="zh-TW" altLang="en-US" sz="1800" b="1" kern="1200" dirty="0"/>
        </a:p>
      </dsp:txBody>
      <dsp:txXfrm>
        <a:off x="3103699" y="214097"/>
        <a:ext cx="1353439" cy="1381985"/>
      </dsp:txXfrm>
    </dsp:sp>
    <dsp:sp modelId="{6B577B19-C46E-47C4-8281-EC507B74B624}">
      <dsp:nvSpPr>
        <dsp:cNvPr id="0" name=""/>
        <dsp:cNvSpPr/>
      </dsp:nvSpPr>
      <dsp:spPr>
        <a:xfrm rot="2142266">
          <a:off x="4688275" y="1419702"/>
          <a:ext cx="515223" cy="645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4702801" y="1503798"/>
        <a:ext cx="360656" cy="387595"/>
      </dsp:txXfrm>
    </dsp:sp>
    <dsp:sp modelId="{7474733E-F5B2-4008-A043-08398E31CED2}">
      <dsp:nvSpPr>
        <dsp:cNvPr id="0" name=""/>
        <dsp:cNvSpPr/>
      </dsp:nvSpPr>
      <dsp:spPr>
        <a:xfrm>
          <a:off x="5172542" y="1636373"/>
          <a:ext cx="1914053" cy="191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宗旨二</a:t>
          </a:r>
          <a:r>
            <a:rPr lang="en-US" altLang="zh-TW" sz="1800" b="1" kern="1200" dirty="0" smtClean="0"/>
            <a:t>:</a:t>
          </a:r>
        </a:p>
        <a:p>
          <a:pPr lvl="0" algn="ctr" defTabSz="800100">
            <a:lnSpc>
              <a:spcPct val="90000"/>
            </a:lnSpc>
            <a:spcBef>
              <a:spcPct val="0"/>
            </a:spcBef>
            <a:spcAft>
              <a:spcPct val="35000"/>
            </a:spcAft>
          </a:pPr>
          <a:r>
            <a:rPr lang="en-US" altLang="zh-TW" sz="1800" b="1" kern="1200" dirty="0" smtClean="0"/>
            <a:t>1.</a:t>
          </a:r>
          <a:r>
            <a:rPr lang="zh-TW" altLang="en-US" sz="1800" b="1" kern="1200" dirty="0" smtClean="0"/>
            <a:t>嘉義勤茂公益慈善基金會</a:t>
          </a:r>
          <a:endParaRPr lang="en-US" altLang="zh-TW" sz="1800" b="1" kern="1200" dirty="0" smtClean="0"/>
        </a:p>
      </dsp:txBody>
      <dsp:txXfrm>
        <a:off x="5452849" y="1916680"/>
        <a:ext cx="1353439" cy="1353439"/>
      </dsp:txXfrm>
    </dsp:sp>
    <dsp:sp modelId="{F2462F9E-6695-4E73-A8E0-DF463A539DCE}">
      <dsp:nvSpPr>
        <dsp:cNvPr id="0" name=""/>
        <dsp:cNvSpPr/>
      </dsp:nvSpPr>
      <dsp:spPr>
        <a:xfrm rot="6551219">
          <a:off x="5465374" y="3551669"/>
          <a:ext cx="436674" cy="645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rot="10800000">
        <a:off x="5552402" y="3619006"/>
        <a:ext cx="305672" cy="387595"/>
      </dsp:txXfrm>
    </dsp:sp>
    <dsp:sp modelId="{34DD8198-A3B6-4E4E-9DD2-3099AC388910}">
      <dsp:nvSpPr>
        <dsp:cNvPr id="0" name=""/>
        <dsp:cNvSpPr/>
      </dsp:nvSpPr>
      <dsp:spPr>
        <a:xfrm>
          <a:off x="4107945" y="4214866"/>
          <a:ext cx="2160564" cy="2167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TW" altLang="en-US" sz="1700" b="1" kern="1200" dirty="0" smtClean="0"/>
            <a:t>宗旨三</a:t>
          </a:r>
          <a:r>
            <a:rPr lang="en-US" altLang="zh-TW" sz="1700" b="1" kern="1200" dirty="0" smtClean="0"/>
            <a:t>:</a:t>
          </a:r>
        </a:p>
        <a:p>
          <a:pPr lvl="0" algn="ctr" defTabSz="755650">
            <a:lnSpc>
              <a:spcPct val="90000"/>
            </a:lnSpc>
            <a:spcBef>
              <a:spcPct val="0"/>
            </a:spcBef>
            <a:spcAft>
              <a:spcPct val="35000"/>
            </a:spcAft>
          </a:pPr>
          <a:r>
            <a:rPr lang="en-US" altLang="zh-TW" sz="1700" b="1" kern="1200" dirty="0" smtClean="0"/>
            <a:t>1.</a:t>
          </a:r>
          <a:r>
            <a:rPr lang="zh-TW" altLang="en-US" sz="1700" b="1" kern="1200" dirty="0" smtClean="0"/>
            <a:t>江翠國小</a:t>
          </a:r>
          <a:endParaRPr lang="en-US" altLang="zh-TW" sz="1700" b="1" kern="1200" dirty="0" smtClean="0"/>
        </a:p>
        <a:p>
          <a:pPr lvl="0" algn="ctr" defTabSz="755650">
            <a:lnSpc>
              <a:spcPct val="90000"/>
            </a:lnSpc>
            <a:spcBef>
              <a:spcPct val="0"/>
            </a:spcBef>
            <a:spcAft>
              <a:spcPct val="35000"/>
            </a:spcAft>
          </a:pPr>
          <a:r>
            <a:rPr lang="zh-TW" altLang="en-US" sz="1700" b="1" kern="1200" dirty="0" smtClean="0"/>
            <a:t> </a:t>
          </a:r>
          <a:r>
            <a:rPr lang="en-US" altLang="zh-TW" sz="1700" b="1" kern="1200" dirty="0" smtClean="0"/>
            <a:t>2.</a:t>
          </a:r>
          <a:r>
            <a:rPr lang="zh-TW" altLang="en-US" sz="1700" b="1" kern="1200" dirty="0" smtClean="0"/>
            <a:t>文聖國小</a:t>
          </a:r>
          <a:endParaRPr lang="en-US" altLang="zh-TW" sz="1700" b="1" kern="1200" dirty="0" smtClean="0"/>
        </a:p>
        <a:p>
          <a:pPr lvl="0" algn="ctr" defTabSz="755650">
            <a:lnSpc>
              <a:spcPct val="90000"/>
            </a:lnSpc>
            <a:spcBef>
              <a:spcPct val="0"/>
            </a:spcBef>
            <a:spcAft>
              <a:spcPct val="35000"/>
            </a:spcAft>
          </a:pPr>
          <a:r>
            <a:rPr lang="zh-TW" altLang="en-US" sz="1700" b="1" kern="1200" dirty="0" smtClean="0"/>
            <a:t> </a:t>
          </a:r>
          <a:r>
            <a:rPr lang="en-US" altLang="zh-TW" sz="1700" b="1" kern="1200" dirty="0" smtClean="0"/>
            <a:t>3.</a:t>
          </a:r>
          <a:r>
            <a:rPr lang="zh-TW" altLang="en-US" sz="1700" b="1" kern="1200" dirty="0" smtClean="0"/>
            <a:t> 育成基金會</a:t>
          </a:r>
          <a:endParaRPr lang="en-US" altLang="zh-TW" sz="1700" b="1" kern="1200" dirty="0" smtClean="0"/>
        </a:p>
        <a:p>
          <a:pPr lvl="0" algn="ctr" defTabSz="755650">
            <a:lnSpc>
              <a:spcPct val="90000"/>
            </a:lnSpc>
            <a:spcBef>
              <a:spcPct val="0"/>
            </a:spcBef>
            <a:spcAft>
              <a:spcPct val="35000"/>
            </a:spcAft>
          </a:pPr>
          <a:r>
            <a:rPr lang="en-US" altLang="zh-TW" sz="1700" b="1" kern="1200" dirty="0" smtClean="0"/>
            <a:t>4.</a:t>
          </a:r>
          <a:r>
            <a:rPr lang="zh-TW" altLang="en-US" sz="1700" b="1" kern="1200" dirty="0" smtClean="0"/>
            <a:t>樂山教養院</a:t>
          </a:r>
          <a:endParaRPr lang="zh-TW" altLang="en-US" sz="1700" b="1" kern="1200" dirty="0"/>
        </a:p>
      </dsp:txBody>
      <dsp:txXfrm>
        <a:off x="4424352" y="4532268"/>
        <a:ext cx="1527750" cy="1532555"/>
      </dsp:txXfrm>
    </dsp:sp>
    <dsp:sp modelId="{DB903848-09CA-4918-9FE9-E64572E0915B}">
      <dsp:nvSpPr>
        <dsp:cNvPr id="0" name=""/>
        <dsp:cNvSpPr/>
      </dsp:nvSpPr>
      <dsp:spPr>
        <a:xfrm rot="10760197">
          <a:off x="3485917" y="4992715"/>
          <a:ext cx="439636" cy="645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rot="10800000">
        <a:off x="3617804" y="5121150"/>
        <a:ext cx="307745" cy="387595"/>
      </dsp:txXfrm>
    </dsp:sp>
    <dsp:sp modelId="{84300C60-A4F8-4D12-A1FD-13CA854AD7B7}">
      <dsp:nvSpPr>
        <dsp:cNvPr id="0" name=""/>
        <dsp:cNvSpPr/>
      </dsp:nvSpPr>
      <dsp:spPr>
        <a:xfrm>
          <a:off x="1364580" y="4374711"/>
          <a:ext cx="1914053" cy="191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宗旨四</a:t>
          </a:r>
          <a:r>
            <a:rPr lang="en-US" altLang="zh-TW" sz="1800" b="1" kern="1200" dirty="0" smtClean="0"/>
            <a:t>:</a:t>
          </a:r>
          <a:r>
            <a:rPr lang="zh-TW" altLang="en-US" sz="1800" b="1" kern="1200" dirty="0" smtClean="0"/>
            <a:t> </a:t>
          </a:r>
          <a:endParaRPr lang="en-US" altLang="zh-TW" sz="1800" b="1" kern="1200" dirty="0" smtClean="0"/>
        </a:p>
        <a:p>
          <a:pPr lvl="0" algn="ctr" defTabSz="800100">
            <a:lnSpc>
              <a:spcPct val="90000"/>
            </a:lnSpc>
            <a:spcBef>
              <a:spcPct val="0"/>
            </a:spcBef>
            <a:spcAft>
              <a:spcPct val="35000"/>
            </a:spcAft>
          </a:pPr>
          <a:r>
            <a:rPr lang="en-US" altLang="zh-TW" sz="1800" b="1" kern="1200" dirty="0" smtClean="0"/>
            <a:t>1.</a:t>
          </a:r>
          <a:r>
            <a:rPr lang="zh-TW" altLang="en-US" sz="1800" b="1" kern="1200" dirty="0" smtClean="0"/>
            <a:t>新竹尖石鄉新光國小莊同學案</a:t>
          </a:r>
          <a:endParaRPr lang="zh-TW" altLang="en-US" sz="1800" b="1" kern="1200" dirty="0"/>
        </a:p>
      </dsp:txBody>
      <dsp:txXfrm>
        <a:off x="1644887" y="4655018"/>
        <a:ext cx="1353439" cy="1353439"/>
      </dsp:txXfrm>
    </dsp:sp>
    <dsp:sp modelId="{C68DA222-D1CD-40B4-ABF8-6D44CB63982B}">
      <dsp:nvSpPr>
        <dsp:cNvPr id="0" name=""/>
        <dsp:cNvSpPr/>
      </dsp:nvSpPr>
      <dsp:spPr>
        <a:xfrm rot="15177283">
          <a:off x="1654228" y="3653198"/>
          <a:ext cx="503551" cy="645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rot="10800000">
        <a:off x="1751901" y="3854612"/>
        <a:ext cx="352486" cy="387595"/>
      </dsp:txXfrm>
    </dsp:sp>
    <dsp:sp modelId="{FE7FF32F-022B-49BB-BE16-23D786BC18B9}">
      <dsp:nvSpPr>
        <dsp:cNvPr id="0" name=""/>
        <dsp:cNvSpPr/>
      </dsp:nvSpPr>
      <dsp:spPr>
        <a:xfrm>
          <a:off x="525019" y="1636373"/>
          <a:ext cx="1914053" cy="19140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宗旨五</a:t>
          </a:r>
          <a:r>
            <a:rPr lang="en-US" altLang="zh-TW" sz="1800" b="1" kern="1200" dirty="0" smtClean="0"/>
            <a:t>:</a:t>
          </a:r>
          <a:r>
            <a:rPr lang="zh-TW" altLang="en-US" sz="1800" b="1" kern="1200" dirty="0" smtClean="0"/>
            <a:t> </a:t>
          </a:r>
          <a:endParaRPr lang="en-US" altLang="zh-TW" sz="1800" b="1" kern="1200" dirty="0" smtClean="0"/>
        </a:p>
        <a:p>
          <a:pPr lvl="0" algn="ctr" defTabSz="800100">
            <a:lnSpc>
              <a:spcPct val="90000"/>
            </a:lnSpc>
            <a:spcBef>
              <a:spcPct val="0"/>
            </a:spcBef>
            <a:spcAft>
              <a:spcPct val="35000"/>
            </a:spcAft>
          </a:pPr>
          <a:r>
            <a:rPr lang="zh-TW" altLang="en-US" sz="1800" b="1" kern="1200" dirty="0" smtClean="0"/>
            <a:t>其他協助慈善公益事項</a:t>
          </a:r>
          <a:endParaRPr lang="zh-TW" altLang="en-US" sz="1800" b="1" kern="1200" dirty="0"/>
        </a:p>
      </dsp:txBody>
      <dsp:txXfrm>
        <a:off x="805326" y="1916680"/>
        <a:ext cx="1353439" cy="1353439"/>
      </dsp:txXfrm>
    </dsp:sp>
    <dsp:sp modelId="{B67FA003-9C5B-40D5-BE04-EE17D948F183}">
      <dsp:nvSpPr>
        <dsp:cNvPr id="0" name=""/>
        <dsp:cNvSpPr/>
      </dsp:nvSpPr>
      <dsp:spPr>
        <a:xfrm rot="19422011">
          <a:off x="2370513" y="1436565"/>
          <a:ext cx="493346" cy="645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2384875" y="1609574"/>
        <a:ext cx="345342" cy="38759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zh-TW" altLang="en-US"/>
          </a:p>
        </p:txBody>
      </p:sp>
      <p:sp>
        <p:nvSpPr>
          <p:cNvPr id="3" name="日期版面配置區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1E130681-DC93-49A3-ACC1-F378589D4014}" type="datetimeFigureOut">
              <a:rPr lang="zh-TW" altLang="en-US" smtClean="0"/>
              <a:t>2021/2/24</a:t>
            </a:fld>
            <a:endParaRPr lang="zh-TW" altLang="en-US"/>
          </a:p>
        </p:txBody>
      </p:sp>
      <p:sp>
        <p:nvSpPr>
          <p:cNvPr id="4" name="投影片圖像版面配置區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zh-TW" altLang="en-US"/>
          </a:p>
        </p:txBody>
      </p:sp>
      <p:sp>
        <p:nvSpPr>
          <p:cNvPr id="5" name="備忘稿版面配置區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EF5F73F2-C79A-4518-AED1-0A1206F1E53F}" type="slidenum">
              <a:rPr lang="zh-TW" altLang="en-US" smtClean="0"/>
              <a:t>‹#›</a:t>
            </a:fld>
            <a:endParaRPr lang="zh-TW" altLang="en-US"/>
          </a:p>
        </p:txBody>
      </p:sp>
    </p:spTree>
    <p:extLst>
      <p:ext uri="{BB962C8B-B14F-4D97-AF65-F5344CB8AC3E}">
        <p14:creationId xmlns:p14="http://schemas.microsoft.com/office/powerpoint/2010/main" val="301746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新細明體" charset="-120"/>
            </a:endParaRPr>
          </a:p>
        </p:txBody>
      </p:sp>
      <p:sp>
        <p:nvSpPr>
          <p:cNvPr id="51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defRPr>
            </a:lvl1pPr>
            <a:lvl2pPr marL="785001" indent="-301923" eaLnBrk="0" hangingPunct="0">
              <a:defRPr>
                <a:solidFill>
                  <a:schemeClr val="tx1"/>
                </a:solidFill>
                <a:latin typeface="Palatino Linotype" pitchFamily="18" charset="0"/>
              </a:defRPr>
            </a:lvl2pPr>
            <a:lvl3pPr marL="1207694" indent="-241539" eaLnBrk="0" hangingPunct="0">
              <a:defRPr>
                <a:solidFill>
                  <a:schemeClr val="tx1"/>
                </a:solidFill>
                <a:latin typeface="Palatino Linotype" pitchFamily="18" charset="0"/>
              </a:defRPr>
            </a:lvl3pPr>
            <a:lvl4pPr marL="1690771" indent="-241539" eaLnBrk="0" hangingPunct="0">
              <a:defRPr>
                <a:solidFill>
                  <a:schemeClr val="tx1"/>
                </a:solidFill>
                <a:latin typeface="Palatino Linotype" pitchFamily="18" charset="0"/>
              </a:defRPr>
            </a:lvl4pPr>
            <a:lvl5pPr marL="2173849" indent="-241539" eaLnBrk="0" hangingPunct="0">
              <a:defRPr>
                <a:solidFill>
                  <a:schemeClr val="tx1"/>
                </a:solidFill>
                <a:latin typeface="Palatino Linotype" pitchFamily="18" charset="0"/>
              </a:defRPr>
            </a:lvl5pPr>
            <a:lvl6pPr marL="2656926" indent="-241539" eaLnBrk="0" fontAlgn="base" hangingPunct="0">
              <a:spcBef>
                <a:spcPct val="0"/>
              </a:spcBef>
              <a:spcAft>
                <a:spcPct val="0"/>
              </a:spcAft>
              <a:defRPr>
                <a:solidFill>
                  <a:schemeClr val="tx1"/>
                </a:solidFill>
                <a:latin typeface="Palatino Linotype" pitchFamily="18" charset="0"/>
              </a:defRPr>
            </a:lvl6pPr>
            <a:lvl7pPr marL="3140004" indent="-241539" eaLnBrk="0" fontAlgn="base" hangingPunct="0">
              <a:spcBef>
                <a:spcPct val="0"/>
              </a:spcBef>
              <a:spcAft>
                <a:spcPct val="0"/>
              </a:spcAft>
              <a:defRPr>
                <a:solidFill>
                  <a:schemeClr val="tx1"/>
                </a:solidFill>
                <a:latin typeface="Palatino Linotype" pitchFamily="18" charset="0"/>
              </a:defRPr>
            </a:lvl7pPr>
            <a:lvl8pPr marL="3623081" indent="-241539" eaLnBrk="0" fontAlgn="base" hangingPunct="0">
              <a:spcBef>
                <a:spcPct val="0"/>
              </a:spcBef>
              <a:spcAft>
                <a:spcPct val="0"/>
              </a:spcAft>
              <a:defRPr>
                <a:solidFill>
                  <a:schemeClr val="tx1"/>
                </a:solidFill>
                <a:latin typeface="Palatino Linotype" pitchFamily="18" charset="0"/>
              </a:defRPr>
            </a:lvl8pPr>
            <a:lvl9pPr marL="4106159" indent="-241539" eaLnBrk="0" fontAlgn="base" hangingPunct="0">
              <a:spcBef>
                <a:spcPct val="0"/>
              </a:spcBef>
              <a:spcAft>
                <a:spcPct val="0"/>
              </a:spcAft>
              <a:defRPr>
                <a:solidFill>
                  <a:schemeClr val="tx1"/>
                </a:solidFill>
                <a:latin typeface="Palatino Linotype" pitchFamily="18" charset="0"/>
              </a:defRPr>
            </a:lvl9pPr>
          </a:lstStyle>
          <a:p>
            <a:pPr eaLnBrk="1" hangingPunct="1"/>
            <a:fld id="{3EB228AA-0569-4D55-8FF3-B4AD2426D98A}" type="slidenum">
              <a:rPr lang="zh-TW" altLang="en-US" smtClean="0"/>
              <a:pPr eaLnBrk="1" hangingPunct="1"/>
              <a:t>20</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F5F73F2-C79A-4518-AED1-0A1206F1E53F}" type="slidenum">
              <a:rPr lang="zh-TW" altLang="en-US" smtClean="0"/>
              <a:t>32</a:t>
            </a:fld>
            <a:endParaRPr lang="zh-TW" altLang="en-US"/>
          </a:p>
        </p:txBody>
      </p:sp>
    </p:spTree>
    <p:extLst>
      <p:ext uri="{BB962C8B-B14F-4D97-AF65-F5344CB8AC3E}">
        <p14:creationId xmlns:p14="http://schemas.microsoft.com/office/powerpoint/2010/main" val="267859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0805DEE8-DD34-433A-98E7-58AACF51C1A3}" type="datetime1">
              <a:rPr lang="zh-TW" altLang="en-US" smtClean="0"/>
              <a:t>2021/2/24</a:t>
            </a:fld>
            <a:endParaRPr lang="zh-TW" alt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73DA0BB7-265A-403C-9275-D587AB510EDC}"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7691B452-F13B-481D-990D-EC825556186A}" type="datetime1">
              <a:rPr lang="zh-TW" altLang="en-US" smtClean="0"/>
              <a:t>2021/2/24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8F8E1ACE-2702-4B5D-ABE3-87F19CE08585}" type="datetime1">
              <a:rPr lang="zh-TW" altLang="en-US" smtClean="0"/>
              <a:t>2021/2/24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0038578D-C06A-4D77-9E79-932C2CFC03C0}" type="datetime1">
              <a:rPr lang="zh-TW" altLang="en-US" smtClean="0"/>
              <a:t>2021/2/24</a:t>
            </a:fld>
            <a:endParaRPr lang="zh-TW" altLang="en-US"/>
          </a:p>
        </p:txBody>
      </p:sp>
      <p:sp>
        <p:nvSpPr>
          <p:cNvPr id="9" name="投影片編號版面配置區 8"/>
          <p:cNvSpPr>
            <a:spLocks noGrp="1"/>
          </p:cNvSpPr>
          <p:nvPr>
            <p:ph type="sldNum" sz="quarter" idx="15"/>
          </p:nvPr>
        </p:nvSpPr>
        <p:spPr/>
        <p:txBody>
          <a:bodyPr rtlCol="0"/>
          <a:lstStyle/>
          <a:p>
            <a:fld id="{73DA0BB7-265A-403C-9275-D587AB510EDC}" type="slidenum">
              <a:rPr lang="zh-TW" altLang="en-US" smtClean="0"/>
              <a:t>‹#›</a:t>
            </a:fld>
            <a:endParaRPr lang="zh-TW" altLang="en-US"/>
          </a:p>
        </p:txBody>
      </p:sp>
      <p:sp>
        <p:nvSpPr>
          <p:cNvPr id="10" name="頁尾版面配置區 9"/>
          <p:cNvSpPr>
            <a:spLocks noGrp="1"/>
          </p:cNvSpPr>
          <p:nvPr>
            <p:ph type="ftr" sz="quarter" idx="16"/>
          </p:nvPr>
        </p:nvSpPr>
        <p:spPr/>
        <p:txBody>
          <a:bodyPr rtlCol="0"/>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28155DB8-B9E1-43CF-B6E6-4DD5F14C27CC}" type="datetime1">
              <a:rPr lang="zh-TW" altLang="en-US" smtClean="0"/>
              <a:t>2021/2/24</a:t>
            </a:fld>
            <a:endParaRPr lang="zh-TW" alt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73DA0BB7-265A-403C-9275-D587AB510EDC}"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87DDE885-446C-4BF8-A406-88BE46462CC5}" type="datetime1">
              <a:rPr lang="zh-TW" altLang="en-US" smtClean="0"/>
              <a:t>2021/2/24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DBA71560-3308-4438-B9C3-D5E4AA7FCC75}" type="datetime1">
              <a:rPr lang="zh-TW" altLang="en-US" smtClean="0"/>
              <a:t>2021/2/24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BBF296CF-779A-4186-85BA-BBEA0CD217D3}" type="datetime1">
              <a:rPr lang="zh-TW" altLang="en-US" smtClean="0"/>
              <a:t>2021/2/24</a:t>
            </a:fld>
            <a:endParaRPr lang="zh-TW" altLang="en-US"/>
          </a:p>
        </p:txBody>
      </p:sp>
      <p:sp>
        <p:nvSpPr>
          <p:cNvPr id="7" name="投影片編號版面配置區 6"/>
          <p:cNvSpPr>
            <a:spLocks noGrp="1"/>
          </p:cNvSpPr>
          <p:nvPr>
            <p:ph type="sldNum" sz="quarter" idx="11"/>
          </p:nvPr>
        </p:nvSpPr>
        <p:spPr/>
        <p:txBody>
          <a:bodyPr rtlCol="0"/>
          <a:lstStyle/>
          <a:p>
            <a:fld id="{73DA0BB7-265A-403C-9275-D587AB510EDC}" type="slidenum">
              <a:rPr lang="zh-TW" altLang="en-US" smtClean="0"/>
              <a:t>‹#›</a:t>
            </a:fld>
            <a:endParaRPr lang="zh-TW" altLang="en-US"/>
          </a:p>
        </p:txBody>
      </p:sp>
      <p:sp>
        <p:nvSpPr>
          <p:cNvPr id="8" name="頁尾版面配置區 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1C5E1B6-DF68-470C-9550-5A2557D300A7}" type="datetime1">
              <a:rPr lang="zh-TW" altLang="en-US" smtClean="0"/>
              <a:t>2021/2/24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8DA260E3-882D-4CBD-A0F2-D87A95D24904}" type="datetime1">
              <a:rPr lang="zh-TW" altLang="en-US" smtClean="0"/>
              <a:t>2021/2/24</a:t>
            </a:fld>
            <a:endParaRPr lang="zh-TW" altLang="en-US"/>
          </a:p>
        </p:txBody>
      </p:sp>
      <p:sp>
        <p:nvSpPr>
          <p:cNvPr id="22" name="投影片編號版面配置區 21"/>
          <p:cNvSpPr>
            <a:spLocks noGrp="1"/>
          </p:cNvSpPr>
          <p:nvPr>
            <p:ph type="sldNum" sz="quarter" idx="15"/>
          </p:nvPr>
        </p:nvSpPr>
        <p:spPr/>
        <p:txBody>
          <a:bodyPr rtlCol="0"/>
          <a:lstStyle/>
          <a:p>
            <a:fld id="{73DA0BB7-265A-403C-9275-D587AB510EDC}" type="slidenum">
              <a:rPr lang="zh-TW" altLang="en-US" smtClean="0"/>
              <a:t>‹#›</a:t>
            </a:fld>
            <a:endParaRPr lang="zh-TW" altLang="en-US"/>
          </a:p>
        </p:txBody>
      </p:sp>
      <p:sp>
        <p:nvSpPr>
          <p:cNvPr id="23" name="頁尾版面配置區 22"/>
          <p:cNvSpPr>
            <a:spLocks noGrp="1"/>
          </p:cNvSpPr>
          <p:nvPr>
            <p:ph type="ftr" sz="quarter" idx="16"/>
          </p:nvPr>
        </p:nvSpPr>
        <p:spPr/>
        <p:txBody>
          <a:bodyPr rtlCol="0"/>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086D6A44-B70A-4A5A-A82F-EA9D1BDA4CC1}" type="datetime1">
              <a:rPr lang="zh-TW" altLang="en-US" smtClean="0"/>
              <a:t>2021/2/24</a:t>
            </a:fld>
            <a:endParaRPr lang="zh-TW" altLang="en-US"/>
          </a:p>
        </p:txBody>
      </p:sp>
      <p:sp>
        <p:nvSpPr>
          <p:cNvPr id="18" name="投影片編號版面配置區 17"/>
          <p:cNvSpPr>
            <a:spLocks noGrp="1"/>
          </p:cNvSpPr>
          <p:nvPr>
            <p:ph type="sldNum" sz="quarter" idx="11"/>
          </p:nvPr>
        </p:nvSpPr>
        <p:spPr/>
        <p:txBody>
          <a:bodyPr rtlCol="0"/>
          <a:lstStyle/>
          <a:p>
            <a:fld id="{73DA0BB7-265A-403C-9275-D587AB510EDC}" type="slidenum">
              <a:rPr lang="zh-TW" altLang="en-US" smtClean="0"/>
              <a:t>‹#›</a:t>
            </a:fld>
            <a:endParaRPr lang="zh-TW" altLang="en-US"/>
          </a:p>
        </p:txBody>
      </p:sp>
      <p:sp>
        <p:nvSpPr>
          <p:cNvPr id="21" name="頁尾版面配置區 20"/>
          <p:cNvSpPr>
            <a:spLocks noGrp="1"/>
          </p:cNvSpPr>
          <p:nvPr>
            <p:ph type="ftr" sz="quarter" idx="12"/>
          </p:nvPr>
        </p:nvSpPr>
        <p:spPr/>
        <p:txBody>
          <a:bodyPr rtlCol="0"/>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78DF9A8-1B5B-4AA8-90A1-AA446CE0DD5F}" type="datetime1">
              <a:rPr lang="zh-TW" altLang="en-US" smtClean="0"/>
              <a:t>2021/2/24</a:t>
            </a:fld>
            <a:endParaRPr lang="zh-TW" alt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539552" y="620688"/>
            <a:ext cx="8208912" cy="5472608"/>
          </a:xfrm>
        </p:spPr>
        <p:txBody>
          <a:bodyPr/>
          <a:lstStyle/>
          <a:p>
            <a:endParaRPr lang="en-US" altLang="zh-TW" dirty="0" smtClean="0"/>
          </a:p>
          <a:p>
            <a:endParaRPr lang="en-US" altLang="zh-TW" dirty="0"/>
          </a:p>
          <a:p>
            <a:endParaRPr lang="en-US" altLang="zh-TW" dirty="0"/>
          </a:p>
          <a:p>
            <a:pPr algn="ctr"/>
            <a:r>
              <a:rPr lang="zh-TW" altLang="en-US" sz="4600" b="1" dirty="0" smtClean="0"/>
              <a:t>舟濟協會</a:t>
            </a:r>
            <a:endParaRPr lang="en-US" altLang="zh-TW" sz="4600" dirty="0"/>
          </a:p>
          <a:p>
            <a:pPr algn="ctr"/>
            <a:r>
              <a:rPr lang="zh-TW" altLang="en-US" sz="4600" b="1" dirty="0" smtClean="0"/>
              <a:t>第一屆</a:t>
            </a:r>
            <a:r>
              <a:rPr lang="zh-TW" altLang="en-US" sz="4600" b="1" dirty="0"/>
              <a:t>第二</a:t>
            </a:r>
            <a:r>
              <a:rPr lang="zh-TW" altLang="en-US" sz="4600" b="1" dirty="0" smtClean="0"/>
              <a:t>次理監事聯席會議</a:t>
            </a:r>
            <a:endParaRPr lang="en-US" altLang="zh-TW" sz="4600" b="1" dirty="0"/>
          </a:p>
          <a:p>
            <a:pPr algn="ctr"/>
            <a:r>
              <a:rPr lang="zh-TW" altLang="en-US" sz="4600" b="1" dirty="0" smtClean="0"/>
              <a:t>會議報告</a:t>
            </a:r>
            <a:endParaRPr lang="en-US" altLang="zh-TW" sz="4600" b="1" dirty="0" smtClean="0"/>
          </a:p>
          <a:p>
            <a:pPr algn="l"/>
            <a:endParaRPr lang="zh-TW" altLang="en-US" sz="4400" b="1"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50344"/>
            <a:ext cx="2016224" cy="1642849"/>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73DA0BB7-265A-403C-9275-D587AB510EDC}" type="slidenum">
              <a:rPr lang="zh-TW" altLang="en-US" smtClean="0"/>
              <a:t>1</a:t>
            </a:fld>
            <a:endParaRPr lang="zh-TW" altLang="en-US"/>
          </a:p>
        </p:txBody>
      </p:sp>
    </p:spTree>
    <p:extLst>
      <p:ext uri="{BB962C8B-B14F-4D97-AF65-F5344CB8AC3E}">
        <p14:creationId xmlns:p14="http://schemas.microsoft.com/office/powerpoint/2010/main" val="4162062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539552" y="404664"/>
            <a:ext cx="7971656" cy="5997280"/>
          </a:xfrm>
        </p:spPr>
        <p:txBody>
          <a:bodyPr>
            <a:normAutofit fontScale="92500"/>
          </a:bodyPr>
          <a:lstStyle/>
          <a:p>
            <a:pPr marL="0" indent="0">
              <a:buNone/>
            </a:pPr>
            <a:endParaRPr lang="en-US" altLang="zh-TW" dirty="0" smtClean="0"/>
          </a:p>
          <a:p>
            <a:pPr marL="0" indent="0">
              <a:buNone/>
            </a:pPr>
            <a:endParaRPr lang="en-US" altLang="zh-TW" dirty="0"/>
          </a:p>
          <a:p>
            <a:pPr marL="0" indent="0">
              <a:buNone/>
            </a:pPr>
            <a:r>
              <a:rPr lang="en-US" altLang="zh-TW" dirty="0" smtClean="0"/>
              <a:t>3.</a:t>
            </a:r>
            <a:r>
              <a:rPr lang="zh-TW" altLang="en-US" dirty="0" smtClean="0"/>
              <a:t> 蓬萊米</a:t>
            </a:r>
            <a:r>
              <a:rPr lang="en-US" altLang="zh-TW" dirty="0" smtClean="0"/>
              <a:t>:</a:t>
            </a:r>
            <a:r>
              <a:rPr lang="zh-TW" altLang="en-US" dirty="0" smtClean="0"/>
              <a:t> 本會於</a:t>
            </a:r>
            <a:r>
              <a:rPr lang="en-US" altLang="zh-TW" dirty="0" smtClean="0"/>
              <a:t>109</a:t>
            </a:r>
            <a:r>
              <a:rPr lang="zh-TW" altLang="en-US" dirty="0" smtClean="0"/>
              <a:t>年</a:t>
            </a:r>
            <a:r>
              <a:rPr lang="en-US" altLang="zh-TW" dirty="0" smtClean="0"/>
              <a:t>09</a:t>
            </a:r>
            <a:r>
              <a:rPr lang="zh-TW" altLang="en-US" dirty="0" smtClean="0"/>
              <a:t>月</a:t>
            </a:r>
            <a:r>
              <a:rPr lang="en-US" altLang="zh-TW" dirty="0" smtClean="0"/>
              <a:t>09</a:t>
            </a:r>
            <a:r>
              <a:rPr lang="zh-TW" altLang="en-US" dirty="0" smtClean="0"/>
              <a:t>日捐贈</a:t>
            </a:r>
            <a:r>
              <a:rPr lang="en-US" altLang="zh-TW" dirty="0" smtClean="0"/>
              <a:t>300</a:t>
            </a:r>
            <a:r>
              <a:rPr lang="zh-TW" altLang="en-US" dirty="0" smtClean="0"/>
              <a:t>公斤蓬萊米</a:t>
            </a:r>
            <a:r>
              <a:rPr lang="zh-TW" altLang="en-US" dirty="0" smtClean="0">
                <a:latin typeface="新細明體"/>
                <a:ea typeface="新細明體"/>
              </a:rPr>
              <a:t>，本會</a:t>
            </a:r>
            <a:r>
              <a:rPr lang="zh-TW" altLang="en-US" dirty="0" smtClean="0"/>
              <a:t>有</a:t>
            </a:r>
            <a:endParaRPr lang="en-US" altLang="zh-TW" dirty="0" smtClean="0"/>
          </a:p>
          <a:p>
            <a:pPr marL="0" indent="0">
              <a:buNone/>
            </a:pPr>
            <a:r>
              <a:rPr lang="zh-TW" altLang="en-US" dirty="0"/>
              <a:t> </a:t>
            </a:r>
            <a:r>
              <a:rPr lang="zh-TW" altLang="en-US" dirty="0" smtClean="0"/>
              <a:t>                 意長期捐贈</a:t>
            </a:r>
            <a:r>
              <a:rPr lang="zh-TW" altLang="en-US" dirty="0" smtClean="0">
                <a:latin typeface="新細明體"/>
                <a:ea typeface="新細明體"/>
              </a:rPr>
              <a:t>。但扶輪社已有多組預定捐贈</a:t>
            </a:r>
            <a:r>
              <a:rPr lang="en-US" altLang="zh-TW" dirty="0" smtClean="0">
                <a:latin typeface="新細明體"/>
                <a:ea typeface="新細明體"/>
              </a:rPr>
              <a:t>，</a:t>
            </a:r>
            <a:r>
              <a:rPr lang="zh-TW" altLang="en-US" dirty="0" smtClean="0">
                <a:latin typeface="新細明體"/>
                <a:ea typeface="新細明體"/>
              </a:rPr>
              <a:t>及農糧</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署相關單位捐贈</a:t>
            </a:r>
            <a:r>
              <a:rPr lang="en-US" altLang="zh-TW" dirty="0" smtClean="0">
                <a:latin typeface="新細明體"/>
                <a:ea typeface="新細明體"/>
              </a:rPr>
              <a:t>，</a:t>
            </a:r>
            <a:r>
              <a:rPr lang="zh-TW" altLang="en-US" dirty="0" smtClean="0">
                <a:latin typeface="新細明體"/>
                <a:ea typeface="新細明體"/>
              </a:rPr>
              <a:t>故捐贈蓬萊米計畫暫緩。</a:t>
            </a:r>
            <a:endParaRPr lang="en-US" altLang="zh-TW" dirty="0" smtClean="0">
              <a:latin typeface="新細明體"/>
              <a:ea typeface="新細明體"/>
            </a:endParaRPr>
          </a:p>
          <a:p>
            <a:pPr marL="0" indent="0">
              <a:buNone/>
            </a:pPr>
            <a:endParaRPr lang="en-US" altLang="zh-TW" dirty="0" smtClean="0"/>
          </a:p>
          <a:p>
            <a:pPr marL="0" indent="0">
              <a:buNone/>
            </a:pPr>
            <a:r>
              <a:rPr lang="en-US" altLang="zh-TW" dirty="0" smtClean="0"/>
              <a:t>4.</a:t>
            </a:r>
            <a:r>
              <a:rPr lang="zh-TW" altLang="en-US" dirty="0" smtClean="0"/>
              <a:t>放山雞 </a:t>
            </a:r>
            <a:r>
              <a:rPr lang="en-US" altLang="zh-TW" dirty="0" smtClean="0"/>
              <a:t>:</a:t>
            </a:r>
            <a:r>
              <a:rPr lang="zh-TW" altLang="en-US" dirty="0" smtClean="0"/>
              <a:t> 由會員</a:t>
            </a:r>
            <a:r>
              <a:rPr lang="zh-TW" altLang="en-US" u="sng" dirty="0" smtClean="0"/>
              <a:t>胡月娟</a:t>
            </a:r>
            <a:r>
              <a:rPr lang="zh-TW" altLang="en-US" dirty="0" smtClean="0"/>
              <a:t>監事於</a:t>
            </a:r>
            <a:r>
              <a:rPr lang="en-US" altLang="zh-TW" dirty="0" smtClean="0"/>
              <a:t>109</a:t>
            </a:r>
            <a:r>
              <a:rPr lang="zh-TW" altLang="en-US" dirty="0" smtClean="0"/>
              <a:t>年</a:t>
            </a:r>
            <a:r>
              <a:rPr lang="en-US" altLang="zh-TW" dirty="0" smtClean="0"/>
              <a:t>10</a:t>
            </a:r>
            <a:r>
              <a:rPr lang="zh-TW" altLang="en-US" dirty="0" smtClean="0"/>
              <a:t>月</a:t>
            </a:r>
            <a:r>
              <a:rPr lang="en-US" altLang="zh-TW" dirty="0" smtClean="0"/>
              <a:t>06</a:t>
            </a:r>
            <a:r>
              <a:rPr lang="zh-TW" altLang="en-US" dirty="0" smtClean="0"/>
              <a:t>日提供</a:t>
            </a:r>
            <a:r>
              <a:rPr lang="en-US" altLang="zh-TW" dirty="0" smtClean="0"/>
              <a:t>10</a:t>
            </a:r>
            <a:r>
              <a:rPr lang="zh-TW" altLang="en-US" dirty="0" smtClean="0"/>
              <a:t>隻放山</a:t>
            </a:r>
            <a:endParaRPr lang="en-US" altLang="zh-TW" dirty="0" smtClean="0"/>
          </a:p>
          <a:p>
            <a:pPr marL="0" indent="0">
              <a:buNone/>
            </a:pPr>
            <a:r>
              <a:rPr lang="zh-TW" altLang="en-US" dirty="0"/>
              <a:t>　</a:t>
            </a:r>
            <a:r>
              <a:rPr lang="zh-TW" altLang="en-US" dirty="0" smtClean="0"/>
              <a:t>　　　　雞捐贈於惜食廚房</a:t>
            </a:r>
            <a:r>
              <a:rPr lang="zh-TW" altLang="en-US" dirty="0" smtClean="0">
                <a:latin typeface="新細明體"/>
                <a:ea typeface="新細明體"/>
              </a:rPr>
              <a:t>。</a:t>
            </a:r>
            <a:endParaRPr lang="en-US" altLang="zh-TW" dirty="0" smtClean="0"/>
          </a:p>
          <a:p>
            <a:pPr marL="0" indent="0">
              <a:buNone/>
            </a:pPr>
            <a:endParaRPr lang="en-US" altLang="zh-TW" dirty="0"/>
          </a:p>
          <a:p>
            <a:pPr marL="0" indent="0">
              <a:buNone/>
            </a:pPr>
            <a:r>
              <a:rPr lang="zh-TW" altLang="en-US" dirty="0" smtClean="0"/>
              <a:t>                 </a:t>
            </a: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endParaRPr lang="en-US" altLang="zh-TW" dirty="0" smtClean="0"/>
          </a:p>
          <a:p>
            <a:pPr marL="0" indent="0">
              <a:buNone/>
            </a:pPr>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8240" y="4149080"/>
            <a:ext cx="324036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899592" y="4365104"/>
            <a:ext cx="3096344" cy="72008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rgbClr val="FF0000"/>
              </a:solidFill>
            </a:endParaRPr>
          </a:p>
          <a:p>
            <a:pPr algn="ctr"/>
            <a:r>
              <a:rPr lang="zh-TW" altLang="en-US" b="1" dirty="0" smtClean="0">
                <a:solidFill>
                  <a:srgbClr val="FF0000"/>
                </a:solidFill>
              </a:rPr>
              <a:t>放　山　雞　１０　隻</a:t>
            </a:r>
            <a:endParaRPr lang="en-US" altLang="zh-TW" b="1" dirty="0" smtClean="0">
              <a:solidFill>
                <a:srgbClr val="FF0000"/>
              </a:solidFill>
            </a:endParaRPr>
          </a:p>
          <a:p>
            <a:pPr algn="ctr"/>
            <a:endParaRPr lang="zh-TW" altLang="en-US" b="1" dirty="0">
              <a:solidFill>
                <a:srgbClr val="FF0000"/>
              </a:solidFill>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10</a:t>
            </a:fld>
            <a:endParaRPr lang="zh-TW" altLang="en-US"/>
          </a:p>
        </p:txBody>
      </p:sp>
    </p:spTree>
    <p:extLst>
      <p:ext uri="{BB962C8B-B14F-4D97-AF65-F5344CB8AC3E}">
        <p14:creationId xmlns:p14="http://schemas.microsoft.com/office/powerpoint/2010/main" val="278417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467544" y="116632"/>
            <a:ext cx="8136904" cy="6696744"/>
          </a:xfrm>
        </p:spPr>
        <p:txBody>
          <a:bodyPr>
            <a:normAutofit fontScale="77500" lnSpcReduction="20000"/>
          </a:bodyPr>
          <a:lstStyle/>
          <a:p>
            <a:r>
              <a:rPr lang="zh-TW" altLang="en-US" dirty="0" smtClean="0"/>
              <a:t>街友關懷活動：每年端午節</a:t>
            </a:r>
            <a:r>
              <a:rPr lang="zh-TW" altLang="en-US" dirty="0">
                <a:latin typeface="新細明體"/>
                <a:ea typeface="新細明體"/>
              </a:rPr>
              <a:t>、</a:t>
            </a:r>
            <a:r>
              <a:rPr lang="zh-TW" altLang="en-US" dirty="0" smtClean="0"/>
              <a:t>重陽節及舊曆</a:t>
            </a:r>
            <a:r>
              <a:rPr lang="zh-TW" altLang="en-US" dirty="0"/>
              <a:t>過年前各舉行舉辦</a:t>
            </a:r>
            <a:r>
              <a:rPr lang="zh-TW" altLang="en-US" dirty="0" smtClean="0"/>
              <a:t>一回關</a:t>
            </a:r>
            <a:endParaRPr lang="en-US" altLang="zh-TW" dirty="0" smtClean="0"/>
          </a:p>
          <a:p>
            <a:pPr marL="0" indent="0">
              <a:buNone/>
            </a:pPr>
            <a:r>
              <a:rPr lang="zh-TW" altLang="en-US" dirty="0"/>
              <a:t> </a:t>
            </a:r>
            <a:r>
              <a:rPr lang="zh-TW" altLang="en-US" dirty="0" smtClean="0"/>
              <a:t>                             懷活動</a:t>
            </a:r>
            <a:r>
              <a:rPr lang="zh-TW" altLang="en-US" dirty="0" smtClean="0">
                <a:latin typeface="新細明體"/>
                <a:ea typeface="新細明體"/>
              </a:rPr>
              <a:t>。</a:t>
            </a:r>
            <a:r>
              <a:rPr lang="en-US" altLang="zh-TW" dirty="0" smtClean="0">
                <a:latin typeface="新細明體"/>
                <a:ea typeface="新細明體"/>
              </a:rPr>
              <a:t>109</a:t>
            </a:r>
            <a:r>
              <a:rPr lang="zh-TW" altLang="en-US" dirty="0" smtClean="0">
                <a:latin typeface="新細明體"/>
                <a:ea typeface="新細明體"/>
              </a:rPr>
              <a:t>年關懷活動捐贈如下</a:t>
            </a:r>
            <a:r>
              <a:rPr lang="en-US" altLang="zh-TW" dirty="0" smtClean="0">
                <a:latin typeface="新細明體"/>
                <a:ea typeface="新細明體"/>
              </a:rPr>
              <a:t>:</a:t>
            </a:r>
          </a:p>
          <a:p>
            <a:pPr marL="0" indent="0">
              <a:buNone/>
            </a:pPr>
            <a:r>
              <a:rPr lang="zh-TW" altLang="en-US" dirty="0">
                <a:latin typeface="新細明體"/>
                <a:ea typeface="新細明體"/>
              </a:rPr>
              <a:t> </a:t>
            </a:r>
            <a:r>
              <a:rPr lang="zh-TW" altLang="en-US" dirty="0" smtClean="0">
                <a:latin typeface="新細明體"/>
                <a:ea typeface="新細明體"/>
              </a:rPr>
              <a:t>   </a:t>
            </a:r>
            <a:r>
              <a:rPr lang="en-US" altLang="zh-TW" dirty="0" smtClean="0">
                <a:latin typeface="新細明體"/>
                <a:ea typeface="新細明體"/>
              </a:rPr>
              <a:t>1､</a:t>
            </a:r>
            <a:r>
              <a:rPr lang="zh-TW" altLang="en-US" dirty="0" smtClean="0">
                <a:latin typeface="新細明體"/>
                <a:ea typeface="新細明體"/>
              </a:rPr>
              <a:t> 端午節</a:t>
            </a:r>
            <a:r>
              <a:rPr lang="en-US" altLang="zh-TW" dirty="0" smtClean="0">
                <a:latin typeface="新細明體"/>
                <a:ea typeface="新細明體"/>
              </a:rPr>
              <a:t>:</a:t>
            </a:r>
            <a:r>
              <a:rPr lang="zh-TW" altLang="en-US" dirty="0" smtClean="0">
                <a:latin typeface="新細明體"/>
                <a:ea typeface="新細明體"/>
              </a:rPr>
              <a:t> </a:t>
            </a:r>
            <a:r>
              <a:rPr lang="en-US" altLang="zh-TW" dirty="0" smtClean="0">
                <a:latin typeface="新細明體"/>
                <a:ea typeface="新細明體"/>
              </a:rPr>
              <a:t>109</a:t>
            </a:r>
            <a:r>
              <a:rPr lang="zh-TW" altLang="en-US" dirty="0" smtClean="0">
                <a:latin typeface="新細明體"/>
                <a:ea typeface="新細明體"/>
              </a:rPr>
              <a:t>年</a:t>
            </a:r>
            <a:r>
              <a:rPr lang="en-US" altLang="zh-TW" dirty="0" smtClean="0">
                <a:latin typeface="新細明體"/>
                <a:ea typeface="新細明體"/>
              </a:rPr>
              <a:t>6</a:t>
            </a:r>
            <a:r>
              <a:rPr lang="zh-TW" altLang="en-US" dirty="0" smtClean="0">
                <a:latin typeface="新細明體"/>
                <a:ea typeface="新細明體"/>
              </a:rPr>
              <a:t>月</a:t>
            </a:r>
            <a:r>
              <a:rPr lang="en-US" altLang="zh-TW" dirty="0" smtClean="0">
                <a:latin typeface="新細明體"/>
                <a:ea typeface="新細明體"/>
              </a:rPr>
              <a:t>19</a:t>
            </a:r>
            <a:r>
              <a:rPr lang="zh-TW" altLang="en-US" dirty="0" smtClean="0">
                <a:latin typeface="新細明體"/>
                <a:ea typeface="新細明體"/>
              </a:rPr>
              <a:t>日於台北車站及龍山寺發放</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a:t>
            </a:r>
            <a:r>
              <a:rPr lang="en-US" altLang="zh-TW" dirty="0" smtClean="0">
                <a:latin typeface="新細明體"/>
                <a:ea typeface="新細明體"/>
              </a:rPr>
              <a:t>300</a:t>
            </a:r>
            <a:r>
              <a:rPr lang="zh-TW" altLang="en-US" dirty="0" smtClean="0">
                <a:latin typeface="新細明體"/>
                <a:ea typeface="新細明體"/>
              </a:rPr>
              <a:t>份素肉圓、會員</a:t>
            </a:r>
            <a:r>
              <a:rPr lang="zh-TW" altLang="en-US" u="sng" dirty="0" smtClean="0">
                <a:latin typeface="新細明體"/>
                <a:ea typeface="新細明體"/>
              </a:rPr>
              <a:t>謝梁去</a:t>
            </a:r>
            <a:r>
              <a:rPr lang="zh-TW" altLang="en-US" dirty="0" smtClean="0">
                <a:latin typeface="新細明體"/>
                <a:ea typeface="新細明體"/>
              </a:rPr>
              <a:t>捐贈</a:t>
            </a:r>
            <a:r>
              <a:rPr lang="en-US" altLang="zh-TW" dirty="0" smtClean="0">
                <a:latin typeface="新細明體"/>
                <a:ea typeface="新細明體"/>
              </a:rPr>
              <a:t>300</a:t>
            </a:r>
            <a:r>
              <a:rPr lang="zh-TW" altLang="en-US" dirty="0" smtClean="0">
                <a:latin typeface="新細明體"/>
                <a:ea typeface="新細明體"/>
              </a:rPr>
              <a:t>瓶</a:t>
            </a:r>
            <a:r>
              <a:rPr lang="zh-TW" altLang="en-US" dirty="0" smtClean="0">
                <a:latin typeface="新細明體"/>
              </a:rPr>
              <a:t>礦泉</a:t>
            </a:r>
            <a:endParaRPr lang="en-US" altLang="zh-TW" dirty="0" smtClean="0">
              <a:latin typeface="新細明體"/>
            </a:endParaRPr>
          </a:p>
          <a:p>
            <a:pPr marL="0" indent="0">
              <a:buNone/>
            </a:pPr>
            <a:r>
              <a:rPr lang="zh-TW" altLang="en-US" dirty="0">
                <a:latin typeface="新細明體"/>
              </a:rPr>
              <a:t> </a:t>
            </a:r>
            <a:r>
              <a:rPr lang="zh-TW" altLang="en-US" dirty="0" smtClean="0">
                <a:latin typeface="新細明體"/>
              </a:rPr>
              <a:t>                     水</a:t>
            </a:r>
            <a:r>
              <a:rPr lang="zh-TW" altLang="en-US" dirty="0" smtClean="0">
                <a:latin typeface="新細明體"/>
                <a:ea typeface="新細明體"/>
              </a:rPr>
              <a:t>及會員</a:t>
            </a:r>
            <a:r>
              <a:rPr lang="zh-TW" altLang="en-US" u="sng" dirty="0" smtClean="0">
                <a:latin typeface="新細明體"/>
                <a:ea typeface="新細明體"/>
              </a:rPr>
              <a:t>徐協鴻</a:t>
            </a:r>
            <a:r>
              <a:rPr lang="zh-TW" altLang="en-US" dirty="0" smtClean="0">
                <a:latin typeface="新細明體"/>
                <a:ea typeface="新細明體"/>
              </a:rPr>
              <a:t>提供</a:t>
            </a:r>
            <a:r>
              <a:rPr lang="en-US" altLang="zh-TW" dirty="0" smtClean="0">
                <a:latin typeface="新細明體"/>
                <a:ea typeface="新細明體"/>
              </a:rPr>
              <a:t>300</a:t>
            </a:r>
            <a:r>
              <a:rPr lang="zh-TW" altLang="en-US" dirty="0" smtClean="0">
                <a:latin typeface="新細明體"/>
                <a:ea typeface="新細明體"/>
              </a:rPr>
              <a:t>份水果。</a:t>
            </a:r>
            <a:endParaRPr lang="en-US" altLang="zh-TW" dirty="0" smtClean="0">
              <a:latin typeface="新細明體"/>
              <a:ea typeface="新細明體"/>
            </a:endParaRPr>
          </a:p>
          <a:p>
            <a:pPr marL="0" indent="0">
              <a:buNone/>
            </a:pPr>
            <a:endParaRPr lang="en-US" altLang="zh-TW" dirty="0">
              <a:latin typeface="新細明體"/>
              <a:ea typeface="新細明體"/>
            </a:endParaRPr>
          </a:p>
          <a:p>
            <a:pPr marL="0" indent="0">
              <a:buNone/>
            </a:pPr>
            <a:endParaRPr lang="en-US" altLang="zh-TW" dirty="0" smtClean="0">
              <a:latin typeface="新細明體"/>
              <a:ea typeface="新細明體"/>
            </a:endParaRPr>
          </a:p>
          <a:p>
            <a:pPr marL="0" indent="0">
              <a:buNone/>
            </a:pPr>
            <a:r>
              <a:rPr lang="zh-TW" altLang="en-US" dirty="0" smtClean="0">
                <a:latin typeface="新細明體"/>
                <a:ea typeface="新細明體"/>
              </a:rPr>
              <a:t>  </a:t>
            </a:r>
            <a:endParaRPr lang="en-US" altLang="zh-TW" dirty="0" smtClean="0">
              <a:latin typeface="新細明體"/>
              <a:ea typeface="新細明體"/>
            </a:endParaRPr>
          </a:p>
          <a:p>
            <a:pPr marL="0" indent="0">
              <a:buNone/>
            </a:pPr>
            <a:endParaRPr lang="en-US" altLang="zh-TW" dirty="0" smtClean="0">
              <a:latin typeface="新細明體"/>
              <a:ea typeface="新細明體"/>
            </a:endParaRPr>
          </a:p>
          <a:p>
            <a:pPr marL="0" indent="0">
              <a:buNone/>
            </a:pPr>
            <a:r>
              <a:rPr lang="zh-TW" altLang="en-US" dirty="0" smtClean="0">
                <a:latin typeface="新細明體"/>
                <a:ea typeface="新細明體"/>
              </a:rPr>
              <a:t>     </a:t>
            </a:r>
            <a:r>
              <a:rPr lang="en-US" altLang="zh-TW" dirty="0" smtClean="0">
                <a:latin typeface="新細明體"/>
                <a:ea typeface="新細明體"/>
              </a:rPr>
              <a:t>2､</a:t>
            </a:r>
            <a:r>
              <a:rPr lang="zh-TW" altLang="en-US" dirty="0" smtClean="0">
                <a:latin typeface="新細明體"/>
                <a:ea typeface="新細明體"/>
              </a:rPr>
              <a:t> 重陽節</a:t>
            </a:r>
            <a:r>
              <a:rPr lang="en-US" altLang="zh-TW" dirty="0" smtClean="0">
                <a:latin typeface="新細明體"/>
                <a:ea typeface="新細明體"/>
              </a:rPr>
              <a:t>:</a:t>
            </a:r>
            <a:r>
              <a:rPr lang="zh-TW" altLang="en-US" dirty="0" smtClean="0">
                <a:latin typeface="新細明體"/>
                <a:ea typeface="新細明體"/>
              </a:rPr>
              <a:t> </a:t>
            </a:r>
            <a:r>
              <a:rPr lang="en-US" altLang="zh-TW" dirty="0" smtClean="0">
                <a:latin typeface="新細明體"/>
                <a:ea typeface="新細明體"/>
              </a:rPr>
              <a:t>109</a:t>
            </a:r>
            <a:r>
              <a:rPr lang="zh-TW" altLang="en-US" dirty="0" smtClean="0">
                <a:latin typeface="新細明體"/>
                <a:ea typeface="新細明體"/>
              </a:rPr>
              <a:t>年</a:t>
            </a:r>
            <a:r>
              <a:rPr lang="en-US" altLang="zh-TW" dirty="0" smtClean="0">
                <a:latin typeface="新細明體"/>
                <a:ea typeface="新細明體"/>
              </a:rPr>
              <a:t>10</a:t>
            </a:r>
            <a:r>
              <a:rPr lang="zh-TW" altLang="en-US" dirty="0" smtClean="0">
                <a:latin typeface="新細明體"/>
                <a:ea typeface="新細明體"/>
              </a:rPr>
              <a:t>月</a:t>
            </a:r>
            <a:r>
              <a:rPr lang="en-US" altLang="zh-TW" dirty="0" smtClean="0">
                <a:latin typeface="新細明體"/>
                <a:ea typeface="新細明體"/>
              </a:rPr>
              <a:t>22</a:t>
            </a:r>
            <a:r>
              <a:rPr lang="zh-TW" altLang="en-US" dirty="0" smtClean="0">
                <a:latin typeface="新細明體"/>
                <a:ea typeface="新細明體"/>
              </a:rPr>
              <a:t>日於龍山寺及台北車站發放</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彭園湘菜餐廳所特製</a:t>
            </a:r>
            <a:r>
              <a:rPr lang="en-US" altLang="zh-TW" dirty="0" smtClean="0">
                <a:latin typeface="新細明體"/>
                <a:ea typeface="新細明體"/>
              </a:rPr>
              <a:t>300</a:t>
            </a:r>
            <a:r>
              <a:rPr lang="zh-TW" altLang="en-US" dirty="0">
                <a:latin typeface="新細明體"/>
                <a:ea typeface="新細明體"/>
              </a:rPr>
              <a:t>個</a:t>
            </a:r>
            <a:r>
              <a:rPr lang="zh-TW" altLang="en-US" dirty="0" smtClean="0">
                <a:latin typeface="新細明體"/>
                <a:ea typeface="新細明體"/>
              </a:rPr>
              <a:t>排骨便當、</a:t>
            </a:r>
            <a:r>
              <a:rPr lang="zh-TW" altLang="en-US" dirty="0" smtClean="0">
                <a:latin typeface="新細明體"/>
              </a:rPr>
              <a:t>礦</a:t>
            </a:r>
            <a:endParaRPr lang="en-US" altLang="zh-TW" dirty="0" smtClean="0">
              <a:latin typeface="新細明體"/>
            </a:endParaRPr>
          </a:p>
          <a:p>
            <a:pPr marL="0" indent="0">
              <a:buNone/>
            </a:pPr>
            <a:r>
              <a:rPr lang="zh-TW" altLang="en-US" dirty="0">
                <a:latin typeface="新細明體"/>
              </a:rPr>
              <a:t> </a:t>
            </a:r>
            <a:r>
              <a:rPr lang="zh-TW" altLang="en-US" dirty="0" smtClean="0">
                <a:latin typeface="新細明體"/>
              </a:rPr>
              <a:t>                       泉水及</a:t>
            </a:r>
            <a:r>
              <a:rPr lang="zh-TW" altLang="en-US" dirty="0">
                <a:latin typeface="新細明體"/>
              </a:rPr>
              <a:t>會員徐協鴻</a:t>
            </a:r>
            <a:r>
              <a:rPr lang="zh-TW" altLang="en-US" dirty="0" smtClean="0">
                <a:latin typeface="新細明體"/>
              </a:rPr>
              <a:t>提供</a:t>
            </a:r>
            <a:r>
              <a:rPr lang="en-US" altLang="zh-TW" dirty="0" smtClean="0">
                <a:latin typeface="新細明體"/>
              </a:rPr>
              <a:t>300</a:t>
            </a:r>
            <a:r>
              <a:rPr lang="zh-TW" altLang="en-US" dirty="0" smtClean="0">
                <a:latin typeface="新細明體"/>
              </a:rPr>
              <a:t>份水果</a:t>
            </a:r>
            <a:r>
              <a:rPr lang="zh-TW" altLang="en-US" dirty="0" smtClean="0">
                <a:latin typeface="新細明體"/>
                <a:ea typeface="新細明體"/>
              </a:rPr>
              <a:t>。</a:t>
            </a:r>
            <a:r>
              <a:rPr lang="zh-TW" altLang="en-US" dirty="0" smtClean="0">
                <a:latin typeface="新細明體"/>
              </a:rPr>
              <a:t>    </a:t>
            </a:r>
            <a:endParaRPr lang="en-US" altLang="zh-TW" dirty="0" smtClean="0">
              <a:latin typeface="新細明體"/>
            </a:endParaRPr>
          </a:p>
          <a:p>
            <a:pPr marL="0" indent="0">
              <a:buNone/>
            </a:pPr>
            <a:endParaRPr lang="en-US" altLang="zh-TW" dirty="0">
              <a:latin typeface="新細明體"/>
            </a:endParaRPr>
          </a:p>
          <a:p>
            <a:pPr marL="0" indent="0">
              <a:buNone/>
            </a:pPr>
            <a:endParaRPr lang="en-US" altLang="zh-TW" dirty="0" smtClean="0">
              <a:latin typeface="新細明體"/>
            </a:endParaRPr>
          </a:p>
          <a:p>
            <a:pPr marL="0" indent="0">
              <a:buNone/>
            </a:pPr>
            <a:endParaRPr lang="en-US" altLang="zh-TW" dirty="0">
              <a:latin typeface="新細明體"/>
            </a:endParaRPr>
          </a:p>
          <a:p>
            <a:pPr marL="0" indent="0">
              <a:buNone/>
            </a:pPr>
            <a:endParaRPr lang="en-US" altLang="zh-TW" b="1" dirty="0">
              <a:latin typeface="新細明體"/>
            </a:endParaRPr>
          </a:p>
          <a:p>
            <a:pPr marL="0" indent="0">
              <a:buNone/>
            </a:pPr>
            <a:r>
              <a:rPr lang="zh-TW" altLang="en-US" dirty="0" smtClean="0">
                <a:latin typeface="新細明體"/>
                <a:ea typeface="新細明體"/>
              </a:rPr>
              <a:t>     </a:t>
            </a:r>
            <a:r>
              <a:rPr lang="en-US" altLang="zh-TW" dirty="0" smtClean="0">
                <a:latin typeface="新細明體"/>
                <a:ea typeface="新細明體"/>
              </a:rPr>
              <a:t>3､</a:t>
            </a:r>
            <a:r>
              <a:rPr lang="zh-TW" altLang="en-US" dirty="0"/>
              <a:t>舊曆</a:t>
            </a:r>
            <a:r>
              <a:rPr lang="zh-TW" altLang="en-US" dirty="0" smtClean="0"/>
              <a:t>過年前</a:t>
            </a:r>
            <a:r>
              <a:rPr lang="en-US" altLang="zh-TW" dirty="0" smtClean="0"/>
              <a:t>:</a:t>
            </a:r>
            <a:r>
              <a:rPr lang="zh-TW" altLang="en-US" dirty="0" smtClean="0"/>
              <a:t> 預計於</a:t>
            </a:r>
            <a:r>
              <a:rPr lang="en-US" altLang="zh-TW" dirty="0" smtClean="0"/>
              <a:t>110</a:t>
            </a:r>
            <a:r>
              <a:rPr lang="zh-TW" altLang="en-US" dirty="0" smtClean="0"/>
              <a:t>年</a:t>
            </a:r>
            <a:r>
              <a:rPr lang="en-US" altLang="zh-TW" dirty="0" smtClean="0"/>
              <a:t>1</a:t>
            </a:r>
            <a:r>
              <a:rPr lang="zh-TW" altLang="en-US" dirty="0" smtClean="0"/>
              <a:t>月</a:t>
            </a:r>
            <a:r>
              <a:rPr lang="en-US" altLang="zh-TW" dirty="0" smtClean="0"/>
              <a:t>21</a:t>
            </a:r>
            <a:r>
              <a:rPr lang="zh-TW" altLang="en-US" dirty="0" smtClean="0"/>
              <a:t>日舉行</a:t>
            </a:r>
            <a:r>
              <a:rPr lang="en-US" altLang="zh-TW" dirty="0" smtClean="0"/>
              <a:t>,</a:t>
            </a:r>
            <a:r>
              <a:rPr lang="zh-TW" altLang="en-US" dirty="0">
                <a:latin typeface="新細明體"/>
              </a:rPr>
              <a:t>於龍山</a:t>
            </a:r>
            <a:r>
              <a:rPr lang="zh-TW" altLang="en-US" dirty="0" smtClean="0">
                <a:latin typeface="新細明體"/>
              </a:rPr>
              <a:t>寺</a:t>
            </a:r>
            <a:endParaRPr lang="en-US" altLang="zh-TW" dirty="0" smtClean="0">
              <a:latin typeface="新細明體"/>
            </a:endParaRPr>
          </a:p>
          <a:p>
            <a:pPr marL="0" indent="0">
              <a:buNone/>
            </a:pPr>
            <a:r>
              <a:rPr lang="en-US" altLang="zh-TW" dirty="0">
                <a:latin typeface="新細明體"/>
              </a:rPr>
              <a:t> </a:t>
            </a:r>
            <a:r>
              <a:rPr lang="en-US" altLang="zh-TW" dirty="0" smtClean="0">
                <a:latin typeface="新細明體"/>
              </a:rPr>
              <a:t>                             </a:t>
            </a:r>
            <a:r>
              <a:rPr lang="zh-TW" altLang="en-US" dirty="0" smtClean="0">
                <a:latin typeface="新細明體"/>
              </a:rPr>
              <a:t>及</a:t>
            </a:r>
            <a:r>
              <a:rPr lang="zh-TW" altLang="en-US" dirty="0">
                <a:latin typeface="新細明體"/>
              </a:rPr>
              <a:t>台北車站</a:t>
            </a:r>
            <a:r>
              <a:rPr lang="zh-TW" altLang="en-US" dirty="0" smtClean="0">
                <a:latin typeface="新細明體"/>
              </a:rPr>
              <a:t>發放彭</a:t>
            </a:r>
            <a:r>
              <a:rPr lang="zh-TW" altLang="en-US" dirty="0">
                <a:latin typeface="新細明體"/>
              </a:rPr>
              <a:t>園湘菜餐廳所</a:t>
            </a:r>
            <a:r>
              <a:rPr lang="zh-TW" altLang="en-US" dirty="0" smtClean="0">
                <a:latin typeface="新細明體"/>
              </a:rPr>
              <a:t>特製</a:t>
            </a:r>
            <a:endParaRPr lang="en-US" altLang="zh-TW" dirty="0" smtClean="0">
              <a:latin typeface="新細明體"/>
            </a:endParaRPr>
          </a:p>
          <a:p>
            <a:pPr marL="0" indent="0">
              <a:buNone/>
            </a:pPr>
            <a:r>
              <a:rPr lang="en-US" altLang="zh-TW" dirty="0">
                <a:latin typeface="新細明體"/>
              </a:rPr>
              <a:t> </a:t>
            </a:r>
            <a:r>
              <a:rPr lang="en-US" altLang="zh-TW" dirty="0" smtClean="0">
                <a:latin typeface="新細明體"/>
              </a:rPr>
              <a:t>                              250</a:t>
            </a:r>
            <a:r>
              <a:rPr lang="zh-TW" altLang="en-US" dirty="0" smtClean="0">
                <a:latin typeface="新細明體"/>
              </a:rPr>
              <a:t>個</a:t>
            </a:r>
            <a:r>
              <a:rPr lang="zh-TW" altLang="en-US" dirty="0">
                <a:latin typeface="新細明體"/>
              </a:rPr>
              <a:t>排骨便當、</a:t>
            </a:r>
            <a:r>
              <a:rPr lang="zh-TW" altLang="en-US" dirty="0" smtClean="0">
                <a:latin typeface="新細明體"/>
              </a:rPr>
              <a:t>礦泉水</a:t>
            </a:r>
            <a:r>
              <a:rPr lang="zh-TW" altLang="en-US" dirty="0">
                <a:latin typeface="新細明體"/>
              </a:rPr>
              <a:t>及會員徐</a:t>
            </a:r>
            <a:r>
              <a:rPr lang="zh-TW" altLang="en-US" dirty="0" smtClean="0">
                <a:latin typeface="新細明體"/>
              </a:rPr>
              <a:t>協</a:t>
            </a:r>
            <a:endParaRPr lang="en-US" altLang="zh-TW" dirty="0" smtClean="0">
              <a:latin typeface="新細明體"/>
            </a:endParaRPr>
          </a:p>
          <a:p>
            <a:pPr marL="0" indent="0">
              <a:buNone/>
            </a:pPr>
            <a:r>
              <a:rPr lang="en-US" altLang="zh-TW" dirty="0">
                <a:latin typeface="新細明體"/>
              </a:rPr>
              <a:t> </a:t>
            </a:r>
            <a:r>
              <a:rPr lang="en-US" altLang="zh-TW" dirty="0" smtClean="0">
                <a:latin typeface="新細明體"/>
              </a:rPr>
              <a:t>                              </a:t>
            </a:r>
            <a:r>
              <a:rPr lang="zh-TW" altLang="en-US" dirty="0" smtClean="0">
                <a:latin typeface="新細明體"/>
              </a:rPr>
              <a:t>鴻提供</a:t>
            </a:r>
            <a:r>
              <a:rPr lang="en-US" altLang="zh-TW" dirty="0" smtClean="0">
                <a:latin typeface="新細明體"/>
              </a:rPr>
              <a:t>250</a:t>
            </a:r>
            <a:r>
              <a:rPr lang="zh-TW" altLang="en-US" dirty="0" smtClean="0">
                <a:latin typeface="新細明體"/>
              </a:rPr>
              <a:t>份</a:t>
            </a:r>
            <a:r>
              <a:rPr lang="zh-TW" altLang="en-US" dirty="0">
                <a:latin typeface="新細明體"/>
              </a:rPr>
              <a:t>水果</a:t>
            </a:r>
            <a:r>
              <a:rPr lang="zh-TW" altLang="en-US" dirty="0" smtClean="0">
                <a:latin typeface="新細明體"/>
              </a:rPr>
              <a:t>。挑豆院捐贈</a:t>
            </a:r>
            <a:r>
              <a:rPr lang="en-US" altLang="zh-TW" dirty="0" smtClean="0">
                <a:latin typeface="新細明體"/>
              </a:rPr>
              <a:t>500</a:t>
            </a:r>
            <a:r>
              <a:rPr lang="zh-TW" altLang="en-US" dirty="0" smtClean="0">
                <a:latin typeface="新細明體"/>
              </a:rPr>
              <a:t>個醫療級口罩及</a:t>
            </a:r>
            <a:endParaRPr lang="en-US" altLang="zh-TW" dirty="0" smtClean="0">
              <a:latin typeface="新細明體"/>
            </a:endParaRPr>
          </a:p>
          <a:p>
            <a:pPr marL="0" indent="0">
              <a:buNone/>
            </a:pPr>
            <a:r>
              <a:rPr lang="zh-TW" altLang="en-US" dirty="0">
                <a:latin typeface="新細明體"/>
              </a:rPr>
              <a:t> </a:t>
            </a:r>
            <a:r>
              <a:rPr lang="zh-TW" altLang="en-US" dirty="0" smtClean="0">
                <a:latin typeface="新細明體"/>
              </a:rPr>
              <a:t>                               彭園湘菜餐廳捐贈</a:t>
            </a:r>
            <a:r>
              <a:rPr lang="en-US" altLang="zh-TW" dirty="0" smtClean="0">
                <a:latin typeface="新細明體"/>
              </a:rPr>
              <a:t>35</a:t>
            </a:r>
            <a:r>
              <a:rPr lang="zh-TW" altLang="en-US" dirty="0" smtClean="0">
                <a:latin typeface="新細明體"/>
              </a:rPr>
              <a:t>套型桌巾</a:t>
            </a:r>
            <a:r>
              <a:rPr lang="zh-TW" altLang="en-US" dirty="0" smtClean="0">
                <a:latin typeface="新細明體"/>
                <a:ea typeface="新細明體"/>
              </a:rPr>
              <a:t>。</a:t>
            </a:r>
            <a:r>
              <a:rPr lang="zh-TW" altLang="en-US" dirty="0" smtClean="0">
                <a:latin typeface="新細明體"/>
              </a:rPr>
              <a:t>   </a:t>
            </a:r>
            <a:endParaRPr lang="en-US" altLang="zh-TW" dirty="0">
              <a:latin typeface="新細明體"/>
            </a:endParaRPr>
          </a:p>
          <a:p>
            <a:pPr marL="0" indent="0">
              <a:buNone/>
            </a:pPr>
            <a:endParaRPr lang="en-US" altLang="zh-TW" dirty="0" smtClean="0">
              <a:latin typeface="新細明體"/>
              <a:ea typeface="新細明體"/>
            </a:endParaRPr>
          </a:p>
          <a:p>
            <a:pPr marL="0" indent="0">
              <a:buNone/>
            </a:pPr>
            <a:endParaRPr lang="en-US" altLang="zh-TW" dirty="0">
              <a:latin typeface="新細明體"/>
              <a:ea typeface="新細明體"/>
            </a:endParaRPr>
          </a:p>
          <a:p>
            <a:pPr marL="0" indent="0">
              <a:buNone/>
            </a:pPr>
            <a:endParaRPr lang="zh-TW" altLang="en-US" dirty="0"/>
          </a:p>
        </p:txBody>
      </p:sp>
      <p:pic>
        <p:nvPicPr>
          <p:cNvPr id="4"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15859">
            <a:off x="3432052" y="1756919"/>
            <a:ext cx="2123500" cy="102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2612" y="936274"/>
            <a:ext cx="2077268" cy="2002731"/>
          </a:xfrm>
          <a:prstGeom prst="rect">
            <a:avLst/>
          </a:prstGeom>
          <a:noFill/>
          <a:ln>
            <a:noFill/>
          </a:ln>
          <a:extLst/>
        </p:spPr>
      </p:pic>
      <p:pic>
        <p:nvPicPr>
          <p:cNvPr id="6" name="圖片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9381" y="3789040"/>
            <a:ext cx="2520281" cy="1133614"/>
          </a:xfrm>
          <a:prstGeom prst="rect">
            <a:avLst/>
          </a:prstGeom>
          <a:noFill/>
          <a:ln>
            <a:noFill/>
          </a:ln>
        </p:spPr>
      </p:pic>
      <p:pic>
        <p:nvPicPr>
          <p:cNvPr id="7" name="圖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3640178"/>
            <a:ext cx="1946910" cy="2079116"/>
          </a:xfrm>
          <a:prstGeom prst="rect">
            <a:avLst/>
          </a:prstGeom>
          <a:noFill/>
          <a:ln>
            <a:noFill/>
          </a:ln>
        </p:spPr>
      </p:pic>
      <p:sp>
        <p:nvSpPr>
          <p:cNvPr id="2" name="投影片編號版面配置區 1"/>
          <p:cNvSpPr>
            <a:spLocks noGrp="1"/>
          </p:cNvSpPr>
          <p:nvPr>
            <p:ph type="sldNum" sz="quarter" idx="15"/>
          </p:nvPr>
        </p:nvSpPr>
        <p:spPr/>
        <p:txBody>
          <a:bodyPr/>
          <a:lstStyle/>
          <a:p>
            <a:fld id="{73DA0BB7-265A-403C-9275-D587AB510EDC}" type="slidenum">
              <a:rPr lang="zh-TW" altLang="en-US" smtClean="0"/>
              <a:t>11</a:t>
            </a:fld>
            <a:endParaRPr lang="zh-TW" altLang="en-US"/>
          </a:p>
        </p:txBody>
      </p:sp>
    </p:spTree>
    <p:extLst>
      <p:ext uri="{BB962C8B-B14F-4D97-AF65-F5344CB8AC3E}">
        <p14:creationId xmlns:p14="http://schemas.microsoft.com/office/powerpoint/2010/main" val="3656492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075240" cy="850106"/>
          </a:xfrm>
        </p:spPr>
        <p:txBody>
          <a:bodyPr>
            <a:noAutofit/>
          </a:bodyPr>
          <a:lstStyle/>
          <a:p>
            <a:r>
              <a:rPr lang="zh-TW" altLang="en-US" b="1" u="sng" dirty="0"/>
              <a:t>宗旨</a:t>
            </a:r>
            <a:r>
              <a:rPr lang="zh-TW" altLang="en-US" b="1" u="sng" dirty="0" smtClean="0"/>
              <a:t>二</a:t>
            </a:r>
            <a:r>
              <a:rPr lang="zh-TW" altLang="en-US" b="1" u="sng" dirty="0">
                <a:latin typeface="新細明體"/>
              </a:rPr>
              <a:t>、提供無名屍及中低收入戶者喪葬補助 </a:t>
            </a:r>
            <a:endParaRPr lang="zh-TW" altLang="en-US" b="1" u="sng" dirty="0"/>
          </a:p>
        </p:txBody>
      </p:sp>
      <p:sp>
        <p:nvSpPr>
          <p:cNvPr id="3" name="內容版面配置區 2"/>
          <p:cNvSpPr>
            <a:spLocks noGrp="1"/>
          </p:cNvSpPr>
          <p:nvPr>
            <p:ph sz="quarter" idx="1"/>
          </p:nvPr>
        </p:nvSpPr>
        <p:spPr>
          <a:xfrm>
            <a:off x="323528" y="1700808"/>
            <a:ext cx="8147248" cy="5277200"/>
          </a:xfrm>
        </p:spPr>
        <p:txBody>
          <a:bodyPr/>
          <a:lstStyle/>
          <a:p>
            <a:r>
              <a:rPr lang="zh-TW" altLang="en-US" dirty="0" smtClean="0">
                <a:latin typeface="新細明體"/>
                <a:ea typeface="新細明體"/>
              </a:rPr>
              <a:t>勤茂公益慈善基金會</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預計</a:t>
            </a:r>
            <a:r>
              <a:rPr lang="en-US" altLang="zh-TW" dirty="0" smtClean="0">
                <a:latin typeface="新細明體"/>
                <a:ea typeface="新細明體"/>
              </a:rPr>
              <a:t>110</a:t>
            </a:r>
            <a:r>
              <a:rPr lang="zh-TW" altLang="en-US" dirty="0" smtClean="0">
                <a:latin typeface="新細明體"/>
                <a:ea typeface="新細明體"/>
              </a:rPr>
              <a:t>年開始啓動，協助嘉義朴子勤茂公益慈善基金會處理有關無民屍及中低收入者喪葬補助。</a:t>
            </a:r>
            <a:endParaRPr lang="en-US" altLang="zh-TW" dirty="0">
              <a:latin typeface="新細明體"/>
              <a:ea typeface="新細明體"/>
            </a:endParaRPr>
          </a:p>
          <a:p>
            <a:pPr marL="0" indent="0">
              <a:buNone/>
            </a:pPr>
            <a:r>
              <a:rPr lang="zh-TW" altLang="en-US" dirty="0" smtClean="0">
                <a:latin typeface="新細明體"/>
                <a:ea typeface="新細明體"/>
              </a:rPr>
              <a:t>   </a:t>
            </a:r>
            <a:r>
              <a:rPr lang="zh-TW" altLang="en-US" dirty="0"/>
              <a:t> </a:t>
            </a:r>
            <a:r>
              <a:rPr lang="zh-TW" altLang="en-US" dirty="0" smtClean="0"/>
              <a:t>  目前</a:t>
            </a:r>
            <a:r>
              <a:rPr lang="zh-TW" altLang="en-US" dirty="0"/>
              <a:t>每</a:t>
            </a:r>
            <a:r>
              <a:rPr lang="zh-TW" altLang="en-US" dirty="0" smtClean="0"/>
              <a:t>一個案最高補助金額新台幣</a:t>
            </a:r>
            <a:r>
              <a:rPr lang="en-US" altLang="ja-JP" dirty="0" smtClean="0"/>
              <a:t>3,000</a:t>
            </a:r>
            <a:r>
              <a:rPr lang="zh-TW" altLang="en-US" dirty="0" smtClean="0"/>
              <a:t>元</a:t>
            </a:r>
            <a:r>
              <a:rPr lang="zh-TW" altLang="en-US" dirty="0" smtClean="0">
                <a:latin typeface="新細明體"/>
                <a:ea typeface="新細明體"/>
              </a:rPr>
              <a:t>，</a:t>
            </a:r>
            <a:r>
              <a:rPr lang="zh-TW" altLang="en-US" dirty="0">
                <a:latin typeface="新細明體"/>
                <a:ea typeface="新細明體"/>
              </a:rPr>
              <a:t>第</a:t>
            </a:r>
            <a:r>
              <a:rPr lang="zh-TW" altLang="en-US" dirty="0" smtClean="0">
                <a:latin typeface="新細明體"/>
                <a:ea typeface="新細明體"/>
              </a:rPr>
              <a:t>一個協助個案已正式啓動。</a:t>
            </a:r>
            <a:endParaRPr lang="en-US" altLang="zh-TW" dirty="0" smtClean="0">
              <a:latin typeface="新細明體"/>
              <a:ea typeface="新細明體"/>
            </a:endParaRPr>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12</a:t>
            </a:fld>
            <a:endParaRPr lang="zh-TW" altLang="en-US"/>
          </a:p>
        </p:txBody>
      </p:sp>
    </p:spTree>
    <p:extLst>
      <p:ext uri="{BB962C8B-B14F-4D97-AF65-F5344CB8AC3E}">
        <p14:creationId xmlns:p14="http://schemas.microsoft.com/office/powerpoint/2010/main" val="642773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74638"/>
            <a:ext cx="8784976" cy="850106"/>
          </a:xfrm>
        </p:spPr>
        <p:txBody>
          <a:bodyPr>
            <a:noAutofit/>
          </a:bodyPr>
          <a:lstStyle/>
          <a:p>
            <a:r>
              <a:rPr lang="zh-TW" altLang="en-US" b="1" u="sng" dirty="0" smtClean="0"/>
              <a:t>宗旨</a:t>
            </a:r>
            <a:r>
              <a:rPr lang="zh-TW" altLang="en-US" b="1" u="sng" dirty="0"/>
              <a:t>三</a:t>
            </a:r>
            <a:r>
              <a:rPr lang="zh-TW" altLang="en-US" b="1" u="sng" dirty="0">
                <a:latin typeface="新細明體"/>
              </a:rPr>
              <a:t>、提供公私立慈善機構物資</a:t>
            </a:r>
            <a:r>
              <a:rPr lang="zh-TW" altLang="en-US" b="1" u="sng" dirty="0" smtClean="0">
                <a:latin typeface="新細明體"/>
              </a:rPr>
              <a:t>及人力支援協助</a:t>
            </a:r>
            <a:endParaRPr lang="zh-TW" altLang="en-US" b="1" u="sng" dirty="0"/>
          </a:p>
        </p:txBody>
      </p:sp>
      <p:sp>
        <p:nvSpPr>
          <p:cNvPr id="3" name="內容版面配置區 2"/>
          <p:cNvSpPr>
            <a:spLocks noGrp="1"/>
          </p:cNvSpPr>
          <p:nvPr>
            <p:ph sz="quarter" idx="1"/>
          </p:nvPr>
        </p:nvSpPr>
        <p:spPr>
          <a:xfrm>
            <a:off x="457200" y="1196752"/>
            <a:ext cx="8147248" cy="5277200"/>
          </a:xfrm>
        </p:spPr>
        <p:txBody>
          <a:bodyPr/>
          <a:lstStyle/>
          <a:p>
            <a:r>
              <a:rPr lang="zh-TW" altLang="en-US" dirty="0"/>
              <a:t>江翠國</a:t>
            </a:r>
            <a:r>
              <a:rPr lang="zh-TW" altLang="en-US" dirty="0" smtClean="0"/>
              <a:t>小</a:t>
            </a:r>
            <a:endParaRPr lang="en-US" altLang="zh-TW" dirty="0" smtClean="0"/>
          </a:p>
          <a:p>
            <a:pPr marL="0" indent="0">
              <a:buNone/>
            </a:pPr>
            <a:r>
              <a:rPr lang="zh-TW" altLang="en-US" dirty="0"/>
              <a:t> </a:t>
            </a:r>
            <a:r>
              <a:rPr lang="en-US" altLang="zh-TW" dirty="0" smtClean="0"/>
              <a:t>1.</a:t>
            </a:r>
            <a:r>
              <a:rPr lang="zh-TW" altLang="en-US" dirty="0" smtClean="0"/>
              <a:t>學期課後班經費補助</a:t>
            </a:r>
            <a:endParaRPr lang="en-US" altLang="zh-TW" dirty="0" smtClean="0"/>
          </a:p>
          <a:p>
            <a:pPr marL="0" indent="0">
              <a:buNone/>
            </a:pPr>
            <a:r>
              <a:rPr lang="zh-TW" altLang="en-US" dirty="0"/>
              <a:t> </a:t>
            </a:r>
            <a:r>
              <a:rPr lang="zh-TW" altLang="en-US" dirty="0" smtClean="0"/>
              <a:t>     </a:t>
            </a:r>
            <a:r>
              <a:rPr lang="en-US" altLang="zh-TW" dirty="0" smtClean="0"/>
              <a:t>(1)</a:t>
            </a:r>
            <a:r>
              <a:rPr lang="zh-TW" altLang="en-US" dirty="0" smtClean="0"/>
              <a:t>補助對象</a:t>
            </a:r>
            <a:r>
              <a:rPr lang="en-US" altLang="zh-TW" dirty="0" smtClean="0"/>
              <a:t>:</a:t>
            </a:r>
            <a:r>
              <a:rPr lang="zh-TW" altLang="en-US" dirty="0" smtClean="0"/>
              <a:t>  弱勢學生當中</a:t>
            </a:r>
            <a:r>
              <a:rPr lang="en-US" altLang="zh-TW" dirty="0">
                <a:latin typeface="新細明體"/>
                <a:ea typeface="新細明體"/>
              </a:rPr>
              <a:t>，</a:t>
            </a:r>
            <a:r>
              <a:rPr lang="zh-TW" altLang="en-US" dirty="0" smtClean="0"/>
              <a:t>第四類或社會經濟弱勢                          </a:t>
            </a:r>
            <a:endParaRPr lang="en-US" altLang="zh-TW" dirty="0" smtClean="0"/>
          </a:p>
          <a:p>
            <a:pPr marL="0" indent="0">
              <a:buNone/>
            </a:pPr>
            <a:r>
              <a:rPr lang="zh-TW" altLang="en-US" dirty="0"/>
              <a:t> </a:t>
            </a:r>
            <a:r>
              <a:rPr lang="zh-TW" altLang="en-US" dirty="0" smtClean="0"/>
              <a:t>                           學生最</a:t>
            </a:r>
            <a:r>
              <a:rPr lang="zh-TW" altLang="en-US" dirty="0"/>
              <a:t>需要幫助</a:t>
            </a:r>
            <a:r>
              <a:rPr lang="en-US" altLang="zh-TW" dirty="0" smtClean="0"/>
              <a:t>,</a:t>
            </a:r>
            <a:r>
              <a:rPr lang="zh-TW" altLang="en-US" dirty="0" smtClean="0"/>
              <a:t>因為</a:t>
            </a:r>
            <a:r>
              <a:rPr lang="zh-TW" altLang="en-US" dirty="0"/>
              <a:t>常常拿不到</a:t>
            </a:r>
            <a:r>
              <a:rPr lang="zh-TW" altLang="en-US" dirty="0" smtClean="0"/>
              <a:t>補助證</a:t>
            </a:r>
            <a:endParaRPr lang="en-US" altLang="zh-TW" dirty="0" smtClean="0"/>
          </a:p>
          <a:p>
            <a:pPr marL="0" indent="0">
              <a:buNone/>
            </a:pPr>
            <a:r>
              <a:rPr lang="zh-TW" altLang="en-US" dirty="0"/>
              <a:t> </a:t>
            </a:r>
            <a:r>
              <a:rPr lang="zh-TW" altLang="en-US" dirty="0" smtClean="0"/>
              <a:t>                           明</a:t>
            </a:r>
            <a:r>
              <a:rPr lang="en-US" altLang="zh-TW" dirty="0" smtClean="0"/>
              <a:t>, </a:t>
            </a:r>
            <a:r>
              <a:rPr lang="zh-TW" altLang="en-US" dirty="0" smtClean="0"/>
              <a:t>但經濟狀況確實是有問題 。</a:t>
            </a:r>
            <a:endParaRPr lang="en-US" altLang="zh-TW" dirty="0" smtClean="0"/>
          </a:p>
          <a:p>
            <a:pPr marL="0" indent="0">
              <a:buNone/>
            </a:pPr>
            <a:endParaRPr lang="en-US" altLang="zh-TW" dirty="0" smtClean="0"/>
          </a:p>
          <a:p>
            <a:pPr marL="0" indent="0">
              <a:buNone/>
            </a:pPr>
            <a:endParaRPr lang="zh-TW" altLang="en-US"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414120"/>
            <a:ext cx="7776864" cy="271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5"/>
          </p:nvPr>
        </p:nvSpPr>
        <p:spPr/>
        <p:txBody>
          <a:bodyPr/>
          <a:lstStyle/>
          <a:p>
            <a:fld id="{73DA0BB7-265A-403C-9275-D587AB510EDC}" type="slidenum">
              <a:rPr lang="zh-TW" altLang="en-US" smtClean="0"/>
              <a:t>13</a:t>
            </a:fld>
            <a:endParaRPr lang="zh-TW" altLang="en-US"/>
          </a:p>
        </p:txBody>
      </p:sp>
    </p:spTree>
    <p:extLst>
      <p:ext uri="{BB962C8B-B14F-4D97-AF65-F5344CB8AC3E}">
        <p14:creationId xmlns:p14="http://schemas.microsoft.com/office/powerpoint/2010/main" val="1176002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74638"/>
            <a:ext cx="8784976" cy="850106"/>
          </a:xfrm>
        </p:spPr>
        <p:txBody>
          <a:bodyPr>
            <a:noAutofit/>
          </a:bodyPr>
          <a:lstStyle/>
          <a:p>
            <a:r>
              <a:rPr lang="zh-TW" altLang="en-US" b="1" u="sng" dirty="0" smtClean="0"/>
              <a:t>宗旨</a:t>
            </a:r>
            <a:r>
              <a:rPr lang="zh-TW" altLang="en-US" b="1" u="sng" dirty="0"/>
              <a:t>三</a:t>
            </a:r>
            <a:r>
              <a:rPr lang="zh-TW" altLang="en-US" b="1" u="sng" dirty="0">
                <a:latin typeface="新細明體"/>
              </a:rPr>
              <a:t>、提供公私立慈善機構物資</a:t>
            </a:r>
            <a:r>
              <a:rPr lang="zh-TW" altLang="en-US" b="1" u="sng" dirty="0" smtClean="0">
                <a:latin typeface="新細明體"/>
              </a:rPr>
              <a:t>及人力支援協助</a:t>
            </a:r>
            <a:endParaRPr lang="zh-TW" altLang="en-US" b="1" u="sng" dirty="0"/>
          </a:p>
        </p:txBody>
      </p:sp>
      <p:sp>
        <p:nvSpPr>
          <p:cNvPr id="3" name="內容版面配置區 2"/>
          <p:cNvSpPr>
            <a:spLocks noGrp="1"/>
          </p:cNvSpPr>
          <p:nvPr>
            <p:ph sz="quarter" idx="1"/>
          </p:nvPr>
        </p:nvSpPr>
        <p:spPr>
          <a:xfrm>
            <a:off x="395536" y="1196752"/>
            <a:ext cx="8147248" cy="5544616"/>
          </a:xfrm>
        </p:spPr>
        <p:txBody>
          <a:bodyPr/>
          <a:lstStyle/>
          <a:p>
            <a:pPr marL="0" indent="0">
              <a:buNone/>
            </a:pPr>
            <a:r>
              <a:rPr lang="en-US" altLang="zh-TW" sz="1900" b="1" dirty="0" smtClean="0"/>
              <a:t>2.</a:t>
            </a:r>
            <a:r>
              <a:rPr lang="zh-TW" altLang="en-US" sz="1800" b="1" dirty="0" smtClean="0"/>
              <a:t>目前</a:t>
            </a:r>
            <a:r>
              <a:rPr lang="zh-TW" altLang="en-US" sz="1800" b="1" dirty="0"/>
              <a:t>課後班制及上課時間如下</a:t>
            </a:r>
            <a:r>
              <a:rPr lang="en-US" altLang="zh-TW" sz="1800" dirty="0" smtClean="0"/>
              <a:t>:</a:t>
            </a:r>
            <a:r>
              <a:rPr lang="zh-TW" altLang="en-US" sz="1800" dirty="0"/>
              <a:t>目前分別以低、中、高年級來分班 </a:t>
            </a:r>
            <a:r>
              <a:rPr lang="zh-TW" altLang="en-US" sz="1800" dirty="0" smtClean="0"/>
              <a:t>，班別及人</a:t>
            </a:r>
            <a:endParaRPr lang="en-US" altLang="zh-TW" sz="1800" dirty="0" smtClean="0"/>
          </a:p>
          <a:p>
            <a:pPr marL="0" indent="0">
              <a:buNone/>
            </a:pPr>
            <a:r>
              <a:rPr lang="zh-TW" altLang="en-US" sz="1800" dirty="0"/>
              <a:t> </a:t>
            </a:r>
            <a:r>
              <a:rPr lang="zh-TW" altLang="en-US" sz="1800" dirty="0" smtClean="0"/>
              <a:t>                                                   數如下</a:t>
            </a:r>
            <a:r>
              <a:rPr lang="en-US" altLang="zh-TW" sz="1800" dirty="0"/>
              <a:t>:</a:t>
            </a:r>
            <a:endParaRPr lang="zh-TW" alt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80" y="2015088"/>
            <a:ext cx="7776864" cy="452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5"/>
          </p:nvPr>
        </p:nvSpPr>
        <p:spPr/>
        <p:txBody>
          <a:bodyPr/>
          <a:lstStyle/>
          <a:p>
            <a:fld id="{73DA0BB7-265A-403C-9275-D587AB510EDC}" type="slidenum">
              <a:rPr lang="zh-TW" altLang="en-US" smtClean="0"/>
              <a:t>14</a:t>
            </a:fld>
            <a:endParaRPr lang="zh-TW" altLang="en-US"/>
          </a:p>
        </p:txBody>
      </p:sp>
    </p:spTree>
    <p:extLst>
      <p:ext uri="{BB962C8B-B14F-4D97-AF65-F5344CB8AC3E}">
        <p14:creationId xmlns:p14="http://schemas.microsoft.com/office/powerpoint/2010/main" val="2623202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395536" y="188640"/>
            <a:ext cx="8208912" cy="6285312"/>
          </a:xfrm>
        </p:spPr>
        <p:txBody>
          <a:bodyPr>
            <a:normAutofit fontScale="62500" lnSpcReduction="20000"/>
          </a:bodyPr>
          <a:lstStyle/>
          <a:p>
            <a:pPr marL="0" indent="0">
              <a:buNone/>
            </a:pPr>
            <a:r>
              <a:rPr lang="zh-TW" altLang="en-US" dirty="0" smtClean="0"/>
              <a:t>        </a:t>
            </a:r>
            <a:endParaRPr lang="en-US" altLang="zh-TW" dirty="0" smtClean="0"/>
          </a:p>
          <a:p>
            <a:pPr marL="0" indent="0">
              <a:buNone/>
            </a:pPr>
            <a:r>
              <a:rPr lang="zh-TW" altLang="en-US" sz="2500" b="1" dirty="0"/>
              <a:t> </a:t>
            </a:r>
            <a:r>
              <a:rPr lang="zh-TW" altLang="en-US" sz="2500" b="1" dirty="0" smtClean="0"/>
              <a:t>        </a:t>
            </a:r>
            <a:r>
              <a:rPr lang="en-US" altLang="zh-TW" sz="2500" b="1" dirty="0" smtClean="0"/>
              <a:t>3.</a:t>
            </a:r>
            <a:r>
              <a:rPr lang="zh-TW" altLang="en-US" sz="2500" b="1" dirty="0" smtClean="0"/>
              <a:t>經費來源 </a:t>
            </a:r>
            <a:r>
              <a:rPr lang="en-US" altLang="zh-TW" sz="2500" dirty="0" smtClean="0"/>
              <a:t>:</a:t>
            </a:r>
            <a:r>
              <a:rPr lang="zh-TW" altLang="en-US" sz="2500" dirty="0" smtClean="0"/>
              <a:t> 第四類或社會經濟弱勢學生無法</a:t>
            </a:r>
            <a:r>
              <a:rPr lang="zh-TW" altLang="en-US" sz="2500" dirty="0"/>
              <a:t>繳交課後班費用時</a:t>
            </a:r>
            <a:r>
              <a:rPr lang="en-US" altLang="zh-TW" sz="2500" dirty="0" smtClean="0"/>
              <a:t>,</a:t>
            </a:r>
            <a:r>
              <a:rPr lang="zh-TW" altLang="en-US" sz="2500" dirty="0" smtClean="0"/>
              <a:t>會利用課後班</a:t>
            </a:r>
            <a:r>
              <a:rPr lang="zh-TW" altLang="en-US" sz="2500" dirty="0"/>
              <a:t>內</a:t>
            </a:r>
            <a:r>
              <a:rPr lang="zh-TW" altLang="en-US" sz="2500" dirty="0" smtClean="0"/>
              <a:t>的</a:t>
            </a:r>
            <a:endParaRPr lang="en-US" altLang="zh-TW" sz="2500" dirty="0" smtClean="0"/>
          </a:p>
          <a:p>
            <a:pPr marL="0" indent="0">
              <a:buNone/>
            </a:pPr>
            <a:r>
              <a:rPr lang="zh-TW" altLang="en-US" sz="2500" b="1" dirty="0">
                <a:solidFill>
                  <a:srgbClr val="FF0000"/>
                </a:solidFill>
              </a:rPr>
              <a:t> </a:t>
            </a:r>
            <a:r>
              <a:rPr lang="zh-TW" altLang="en-US" sz="2500" b="1" dirty="0" smtClean="0">
                <a:solidFill>
                  <a:srgbClr val="FF0000"/>
                </a:solidFill>
              </a:rPr>
              <a:t>                             行政</a:t>
            </a:r>
            <a:r>
              <a:rPr lang="zh-TW" altLang="en-US" sz="2500" b="1" dirty="0">
                <a:solidFill>
                  <a:srgbClr val="FF0000"/>
                </a:solidFill>
              </a:rPr>
              <a:t>費用</a:t>
            </a:r>
            <a:r>
              <a:rPr lang="zh-TW" altLang="en-US" sz="2500" dirty="0"/>
              <a:t>來協助</a:t>
            </a:r>
            <a:r>
              <a:rPr lang="zh-TW" altLang="en-US" sz="2500" dirty="0" smtClean="0"/>
              <a:t>繳納。</a:t>
            </a:r>
            <a:endParaRPr lang="en-US" altLang="zh-TW" sz="2500" dirty="0" smtClean="0"/>
          </a:p>
          <a:p>
            <a:pPr marL="0" indent="0">
              <a:buNone/>
            </a:pPr>
            <a:endParaRPr lang="en-US" altLang="zh-TW" sz="2500" dirty="0" smtClean="0"/>
          </a:p>
          <a:p>
            <a:pPr marL="0" indent="0">
              <a:buNone/>
            </a:pPr>
            <a:r>
              <a:rPr lang="zh-TW" altLang="en-US" sz="2500" dirty="0"/>
              <a:t> </a:t>
            </a:r>
            <a:r>
              <a:rPr lang="zh-TW" altLang="en-US" sz="2500" dirty="0" smtClean="0"/>
              <a:t>                </a:t>
            </a:r>
            <a:r>
              <a:rPr lang="en-US" altLang="zh-TW" sz="2500" dirty="0" smtClean="0">
                <a:latin typeface="新細明體"/>
                <a:ea typeface="新細明體"/>
              </a:rPr>
              <a:t>※</a:t>
            </a:r>
            <a:r>
              <a:rPr lang="zh-TW" altLang="en-US" sz="2500" dirty="0" smtClean="0">
                <a:latin typeface="新細明體"/>
                <a:ea typeface="新細明體"/>
              </a:rPr>
              <a:t>  </a:t>
            </a:r>
            <a:r>
              <a:rPr lang="zh-TW" altLang="en-US" sz="2500" b="1" dirty="0" smtClean="0">
                <a:solidFill>
                  <a:srgbClr val="FF0000"/>
                </a:solidFill>
                <a:latin typeface="新細明體"/>
                <a:ea typeface="新細明體"/>
              </a:rPr>
              <a:t>行政費用</a:t>
            </a:r>
            <a:r>
              <a:rPr lang="zh-TW" altLang="en-US" sz="2500" dirty="0" smtClean="0">
                <a:latin typeface="新細明體"/>
                <a:ea typeface="新細明體"/>
              </a:rPr>
              <a:t>的來源為學生所繳之課後班學費</a:t>
            </a:r>
            <a:r>
              <a:rPr lang="en-US" altLang="zh-TW" sz="2500" dirty="0">
                <a:latin typeface="新細明體"/>
                <a:ea typeface="新細明體"/>
              </a:rPr>
              <a:t>。</a:t>
            </a:r>
            <a:r>
              <a:rPr lang="en-US" altLang="zh-TW" sz="2500" dirty="0" smtClean="0">
                <a:latin typeface="新細明體"/>
                <a:ea typeface="新細明體"/>
              </a:rPr>
              <a:t>70%</a:t>
            </a:r>
            <a:r>
              <a:rPr lang="zh-TW" altLang="en-US" sz="2500" dirty="0" smtClean="0">
                <a:latin typeface="新細明體"/>
                <a:ea typeface="新細明體"/>
              </a:rPr>
              <a:t>支付整個學期的教師鐘點費</a:t>
            </a:r>
            <a:endParaRPr lang="en-US" altLang="zh-TW" sz="2500" dirty="0" smtClean="0">
              <a:latin typeface="新細明體"/>
              <a:ea typeface="新細明體"/>
            </a:endParaRPr>
          </a:p>
          <a:p>
            <a:pPr marL="0" indent="0">
              <a:buNone/>
            </a:pPr>
            <a:r>
              <a:rPr lang="zh-TW" altLang="en-US" sz="2500" dirty="0">
                <a:latin typeface="新細明體"/>
                <a:ea typeface="新細明體"/>
              </a:rPr>
              <a:t> </a:t>
            </a:r>
            <a:r>
              <a:rPr lang="zh-TW" altLang="en-US" sz="2500" dirty="0" smtClean="0">
                <a:latin typeface="新細明體"/>
                <a:ea typeface="新細明體"/>
              </a:rPr>
              <a:t>                        用</a:t>
            </a:r>
            <a:r>
              <a:rPr lang="en-US" altLang="zh-TW" sz="2500" dirty="0" smtClean="0">
                <a:latin typeface="新細明體"/>
                <a:ea typeface="新細明體"/>
              </a:rPr>
              <a:t>, 30%</a:t>
            </a:r>
            <a:r>
              <a:rPr lang="zh-TW" altLang="en-US" sz="2500" dirty="0" smtClean="0">
                <a:latin typeface="新細明體"/>
                <a:ea typeface="新細明體"/>
              </a:rPr>
              <a:t>成為行政費用</a:t>
            </a:r>
            <a:r>
              <a:rPr lang="en-US" altLang="zh-TW" sz="2500" dirty="0" smtClean="0">
                <a:latin typeface="新細明體"/>
                <a:ea typeface="新細明體"/>
              </a:rPr>
              <a:t>(</a:t>
            </a:r>
            <a:r>
              <a:rPr lang="zh-TW" altLang="en-US" sz="2500" dirty="0" smtClean="0">
                <a:latin typeface="新細明體"/>
                <a:ea typeface="新細明體"/>
              </a:rPr>
              <a:t>教師加班費、</a:t>
            </a:r>
            <a:r>
              <a:rPr lang="zh-TW" altLang="en-US" sz="2500" dirty="0" smtClean="0"/>
              <a:t>水電費、材料</a:t>
            </a:r>
            <a:r>
              <a:rPr lang="zh-TW" altLang="en-US" sz="2500" dirty="0"/>
              <a:t>費</a:t>
            </a:r>
            <a:r>
              <a:rPr lang="zh-TW" altLang="en-US" sz="2500" dirty="0" smtClean="0"/>
              <a:t>、學生點心費用等等</a:t>
            </a:r>
            <a:r>
              <a:rPr lang="en-US" altLang="zh-TW" sz="2500" dirty="0" smtClean="0"/>
              <a:t>)</a:t>
            </a:r>
            <a:r>
              <a:rPr lang="zh-TW" altLang="en-US" sz="2500" dirty="0" smtClean="0">
                <a:latin typeface="新細明體"/>
                <a:ea typeface="新細明體"/>
              </a:rPr>
              <a:t>。</a:t>
            </a:r>
            <a:endParaRPr lang="en-US" altLang="zh-TW" sz="2500" dirty="0">
              <a:latin typeface="新細明體"/>
              <a:ea typeface="新細明體"/>
            </a:endParaRPr>
          </a:p>
          <a:p>
            <a:pPr marL="0" indent="0">
              <a:buNone/>
            </a:pPr>
            <a:endParaRPr lang="en-US" altLang="zh-TW" sz="2500" dirty="0" smtClean="0"/>
          </a:p>
          <a:p>
            <a:pPr marL="0" indent="0">
              <a:buNone/>
            </a:pPr>
            <a:r>
              <a:rPr lang="zh-TW" altLang="en-US" sz="2500" dirty="0"/>
              <a:t> </a:t>
            </a:r>
            <a:r>
              <a:rPr lang="zh-TW" altLang="en-US" sz="2500" dirty="0" smtClean="0"/>
              <a:t>        </a:t>
            </a:r>
            <a:r>
              <a:rPr lang="en-US" altLang="zh-TW" sz="2500" b="1" dirty="0" smtClean="0"/>
              <a:t>4.</a:t>
            </a:r>
            <a:r>
              <a:rPr lang="zh-TW" altLang="en-US" sz="2500" b="1" dirty="0" smtClean="0"/>
              <a:t> 本會經費補助申請</a:t>
            </a:r>
            <a:r>
              <a:rPr lang="en-US" altLang="zh-TW" sz="2500" b="1" dirty="0" smtClean="0"/>
              <a:t>:</a:t>
            </a:r>
            <a:r>
              <a:rPr lang="zh-TW" altLang="en-US" sz="2500" b="1" dirty="0" smtClean="0"/>
              <a:t> </a:t>
            </a:r>
            <a:endParaRPr lang="en-US" altLang="zh-TW" sz="2500" b="1" dirty="0" smtClean="0"/>
          </a:p>
          <a:p>
            <a:pPr marL="0" indent="0">
              <a:buNone/>
            </a:pPr>
            <a:r>
              <a:rPr lang="zh-TW" altLang="en-US" sz="2500" dirty="0"/>
              <a:t> </a:t>
            </a:r>
            <a:r>
              <a:rPr lang="zh-TW" altLang="en-US" sz="2500" dirty="0" smtClean="0"/>
              <a:t>                     </a:t>
            </a:r>
            <a:r>
              <a:rPr lang="ja-JP" altLang="en-US" sz="2500" dirty="0" smtClean="0"/>
              <a:t>①</a:t>
            </a:r>
            <a:r>
              <a:rPr lang="en-US" altLang="zh-TW" sz="2500" dirty="0" smtClean="0"/>
              <a:t>109</a:t>
            </a:r>
            <a:r>
              <a:rPr lang="zh-TW" altLang="en-US" sz="2500" dirty="0" smtClean="0"/>
              <a:t>年度第一學期申請補助學生為</a:t>
            </a:r>
            <a:r>
              <a:rPr lang="en-US" altLang="zh-TW" sz="2500" dirty="0" smtClean="0"/>
              <a:t>7</a:t>
            </a:r>
            <a:r>
              <a:rPr lang="zh-TW" altLang="en-US" sz="2500" dirty="0" smtClean="0"/>
              <a:t> 位</a:t>
            </a:r>
            <a:r>
              <a:rPr lang="en-US" altLang="zh-TW" sz="2500" dirty="0" smtClean="0">
                <a:latin typeface="新細明體"/>
                <a:ea typeface="新細明體"/>
              </a:rPr>
              <a:t>。</a:t>
            </a:r>
          </a:p>
          <a:p>
            <a:pPr marL="0" indent="0">
              <a:buNone/>
            </a:pPr>
            <a:r>
              <a:rPr lang="ja-JP" altLang="en-US" sz="2500" dirty="0">
                <a:latin typeface="新細明體"/>
                <a:ea typeface="新細明體"/>
              </a:rPr>
              <a:t>　</a:t>
            </a:r>
            <a:r>
              <a:rPr lang="ja-JP" altLang="en-US" sz="2500" dirty="0" smtClean="0">
                <a:latin typeface="新細明體"/>
                <a:ea typeface="新細明體"/>
              </a:rPr>
              <a:t>　　　　　</a:t>
            </a:r>
            <a:r>
              <a:rPr lang="en-US" altLang="ja-JP" sz="2500" dirty="0">
                <a:latin typeface="新細明體"/>
                <a:ea typeface="新細明體"/>
              </a:rPr>
              <a:t> </a:t>
            </a:r>
            <a:r>
              <a:rPr lang="ja-JP" altLang="en-US" sz="2500" dirty="0" smtClean="0">
                <a:latin typeface="新細明體"/>
                <a:ea typeface="新細明體"/>
              </a:rPr>
              <a:t>②</a:t>
            </a:r>
            <a:r>
              <a:rPr lang="zh-TW" altLang="en-US" sz="2500" dirty="0" smtClean="0">
                <a:latin typeface="新細明體"/>
                <a:ea typeface="新細明體"/>
              </a:rPr>
              <a:t>第四類補助學生</a:t>
            </a:r>
            <a:r>
              <a:rPr lang="en-US" altLang="zh-TW" sz="2500" dirty="0" smtClean="0">
                <a:latin typeface="新細明體"/>
                <a:ea typeface="新細明體"/>
              </a:rPr>
              <a:t>:</a:t>
            </a:r>
            <a:r>
              <a:rPr lang="zh-TW" altLang="en-US" sz="2500" dirty="0" smtClean="0">
                <a:latin typeface="新細明體"/>
                <a:ea typeface="新細明體"/>
              </a:rPr>
              <a:t> 多為</a:t>
            </a:r>
            <a:r>
              <a:rPr lang="zh-TW" altLang="en-US" sz="2500" dirty="0" smtClean="0"/>
              <a:t>單</a:t>
            </a:r>
            <a:r>
              <a:rPr lang="zh-TW" altLang="en-US" sz="2500" dirty="0"/>
              <a:t>親</a:t>
            </a:r>
            <a:r>
              <a:rPr lang="en-US" altLang="zh-TW" sz="2500" dirty="0"/>
              <a:t>,</a:t>
            </a:r>
            <a:r>
              <a:rPr lang="zh-TW" altLang="en-US" sz="2500" dirty="0"/>
              <a:t>隔代</a:t>
            </a:r>
            <a:r>
              <a:rPr lang="zh-TW" altLang="en-US" sz="2500" dirty="0" smtClean="0"/>
              <a:t>教養</a:t>
            </a:r>
            <a:r>
              <a:rPr lang="en-US" altLang="zh-TW" sz="2500" dirty="0" smtClean="0"/>
              <a:t>,</a:t>
            </a:r>
            <a:r>
              <a:rPr lang="zh-TW" altLang="en-US" sz="2500" dirty="0"/>
              <a:t>也有</a:t>
            </a:r>
            <a:r>
              <a:rPr lang="zh-TW" altLang="en-US" sz="2500" dirty="0" smtClean="0"/>
              <a:t>家長為身心</a:t>
            </a:r>
            <a:r>
              <a:rPr lang="zh-TW" altLang="en-US" sz="2500" dirty="0"/>
              <a:t>障礙人士</a:t>
            </a:r>
            <a:r>
              <a:rPr lang="en-US" altLang="zh-TW" sz="2500" dirty="0">
                <a:latin typeface="新細明體"/>
              </a:rPr>
              <a:t>。</a:t>
            </a:r>
            <a:r>
              <a:rPr lang="zh-TW" altLang="en-US" sz="2500" dirty="0">
                <a:latin typeface="新細明體"/>
              </a:rPr>
              <a:t>故</a:t>
            </a:r>
            <a:r>
              <a:rPr lang="zh-TW" altLang="en-US" sz="2500" dirty="0" smtClean="0">
                <a:latin typeface="新細明體"/>
              </a:rPr>
              <a:t>家中經</a:t>
            </a:r>
            <a:endParaRPr lang="en-US" altLang="zh-TW" sz="2500" dirty="0" smtClean="0">
              <a:latin typeface="新細明體"/>
            </a:endParaRPr>
          </a:p>
          <a:p>
            <a:pPr marL="0" indent="0">
              <a:buNone/>
            </a:pPr>
            <a:r>
              <a:rPr lang="zh-TW" altLang="en-US" sz="2500" dirty="0">
                <a:latin typeface="新細明體"/>
              </a:rPr>
              <a:t> </a:t>
            </a:r>
            <a:r>
              <a:rPr lang="zh-TW" altLang="en-US" sz="2500" dirty="0" smtClean="0">
                <a:latin typeface="新細明體"/>
              </a:rPr>
              <a:t>                                                          濟皆處弱勢</a:t>
            </a:r>
            <a:r>
              <a:rPr lang="en-US" altLang="zh-TW" sz="2500" dirty="0" smtClean="0"/>
              <a:t>,</a:t>
            </a:r>
            <a:r>
              <a:rPr lang="zh-TW" altLang="en-US" sz="2500" dirty="0" smtClean="0"/>
              <a:t>身分及家境</a:t>
            </a:r>
            <a:r>
              <a:rPr lang="zh-TW" altLang="en-US" sz="2500" dirty="0" smtClean="0">
                <a:latin typeface="新細明體"/>
                <a:ea typeface="新細明體"/>
              </a:rPr>
              <a:t>經校方確認及審核後向本</a:t>
            </a:r>
            <a:r>
              <a:rPr lang="zh-TW" altLang="en-US" sz="2500" dirty="0">
                <a:latin typeface="新細明體"/>
                <a:ea typeface="新細明體"/>
              </a:rPr>
              <a:t> </a:t>
            </a:r>
            <a:r>
              <a:rPr lang="zh-TW" altLang="en-US" sz="2500" dirty="0" smtClean="0">
                <a:latin typeface="新細明體"/>
                <a:ea typeface="新細明體"/>
              </a:rPr>
              <a:t>會提  </a:t>
            </a:r>
            <a:endParaRPr lang="en-US" altLang="zh-TW" sz="2500" dirty="0" smtClean="0">
              <a:latin typeface="新細明體"/>
              <a:ea typeface="新細明體"/>
            </a:endParaRPr>
          </a:p>
          <a:p>
            <a:pPr marL="0" indent="0">
              <a:buNone/>
            </a:pPr>
            <a:r>
              <a:rPr lang="zh-TW" altLang="en-US" sz="2500" dirty="0">
                <a:latin typeface="新細明體"/>
                <a:ea typeface="新細明體"/>
              </a:rPr>
              <a:t> </a:t>
            </a:r>
            <a:r>
              <a:rPr lang="zh-TW" altLang="en-US" sz="2500" dirty="0" smtClean="0">
                <a:latin typeface="新細明體"/>
                <a:ea typeface="新細明體"/>
              </a:rPr>
              <a:t>                                                           出補助申請。</a:t>
            </a:r>
            <a:endParaRPr lang="en-US" altLang="zh-TW" sz="2500" dirty="0" smtClean="0">
              <a:latin typeface="新細明體"/>
              <a:ea typeface="新細明體"/>
            </a:endParaRPr>
          </a:p>
          <a:p>
            <a:pPr marL="0" indent="0">
              <a:buNone/>
            </a:pPr>
            <a:r>
              <a:rPr lang="zh-TW" altLang="en-US" sz="2500" dirty="0" smtClean="0">
                <a:latin typeface="新細明體"/>
                <a:ea typeface="新細明體"/>
              </a:rPr>
              <a:t>                         </a:t>
            </a:r>
            <a:r>
              <a:rPr lang="ja-JP" altLang="en-US" sz="2500" dirty="0" smtClean="0">
                <a:latin typeface="新細明體"/>
                <a:ea typeface="新細明體"/>
              </a:rPr>
              <a:t>③</a:t>
            </a:r>
            <a:r>
              <a:rPr lang="zh-TW" altLang="en-US" sz="2500" dirty="0" smtClean="0">
                <a:latin typeface="新細明體"/>
                <a:ea typeface="新細明體"/>
              </a:rPr>
              <a:t> 本會審核</a:t>
            </a:r>
            <a:r>
              <a:rPr lang="en-US" altLang="zh-TW" sz="2500" dirty="0" smtClean="0">
                <a:latin typeface="新細明體"/>
                <a:ea typeface="新細明體"/>
              </a:rPr>
              <a:t>:</a:t>
            </a:r>
            <a:r>
              <a:rPr lang="zh-TW" altLang="en-US" sz="2500" dirty="0" smtClean="0">
                <a:latin typeface="新細明體"/>
                <a:ea typeface="新細明體"/>
              </a:rPr>
              <a:t>  並在</a:t>
            </a:r>
            <a:r>
              <a:rPr lang="en-US" altLang="zh-TW" sz="2500" dirty="0" smtClean="0">
                <a:latin typeface="新細明體"/>
                <a:ea typeface="新細明體"/>
              </a:rPr>
              <a:t>109</a:t>
            </a:r>
            <a:r>
              <a:rPr lang="zh-TW" altLang="en-US" sz="2500" dirty="0" smtClean="0">
                <a:latin typeface="新細明體"/>
                <a:ea typeface="新細明體"/>
              </a:rPr>
              <a:t>年</a:t>
            </a:r>
            <a:r>
              <a:rPr lang="en-US" altLang="zh-TW" sz="2500" dirty="0" smtClean="0">
                <a:latin typeface="新細明體"/>
                <a:ea typeface="新細明體"/>
              </a:rPr>
              <a:t>11</a:t>
            </a:r>
            <a:r>
              <a:rPr lang="zh-TW" altLang="en-US" sz="2500" dirty="0" smtClean="0">
                <a:latin typeface="新細明體"/>
                <a:ea typeface="新細明體"/>
              </a:rPr>
              <a:t>月</a:t>
            </a:r>
            <a:r>
              <a:rPr lang="en-US" altLang="zh-TW" sz="2500" dirty="0" smtClean="0">
                <a:latin typeface="新細明體"/>
                <a:ea typeface="新細明體"/>
              </a:rPr>
              <a:t>13</a:t>
            </a:r>
            <a:r>
              <a:rPr lang="zh-TW" altLang="en-US" sz="2500" dirty="0" smtClean="0">
                <a:latin typeface="新細明體"/>
                <a:ea typeface="新細明體"/>
              </a:rPr>
              <a:t>日經理監事審核通過後</a:t>
            </a:r>
            <a:r>
              <a:rPr lang="en-US" altLang="zh-TW" sz="2500" dirty="0" smtClean="0">
                <a:latin typeface="新細明體"/>
                <a:ea typeface="新細明體"/>
              </a:rPr>
              <a:t>, </a:t>
            </a:r>
            <a:r>
              <a:rPr lang="zh-TW" altLang="en-US" sz="2500" dirty="0" smtClean="0">
                <a:latin typeface="新細明體"/>
                <a:ea typeface="新細明體"/>
              </a:rPr>
              <a:t>全額補助</a:t>
            </a:r>
            <a:r>
              <a:rPr lang="zh-TW" altLang="zh-TW" sz="2500" b="1" dirty="0" smtClean="0"/>
              <a:t>新台幣</a:t>
            </a:r>
            <a:endParaRPr lang="en-US" altLang="zh-TW" sz="2500" b="1" dirty="0" smtClean="0"/>
          </a:p>
          <a:p>
            <a:pPr marL="0" indent="0">
              <a:buNone/>
            </a:pPr>
            <a:r>
              <a:rPr lang="zh-TW" altLang="en-US" sz="2500" b="1" dirty="0"/>
              <a:t> </a:t>
            </a:r>
            <a:r>
              <a:rPr lang="zh-TW" altLang="en-US" sz="2500" b="1" dirty="0" smtClean="0"/>
              <a:t>                                            </a:t>
            </a:r>
            <a:r>
              <a:rPr lang="en-US" altLang="zh-TW" sz="2500" b="1" dirty="0" smtClean="0"/>
              <a:t>35,650</a:t>
            </a:r>
            <a:r>
              <a:rPr lang="zh-TW" altLang="zh-TW" sz="2500" b="1" dirty="0"/>
              <a:t>元</a:t>
            </a:r>
            <a:r>
              <a:rPr lang="en-US" altLang="zh-TW" sz="2500" dirty="0" smtClean="0">
                <a:latin typeface="新細明體"/>
                <a:ea typeface="新細明體"/>
              </a:rPr>
              <a:t>,</a:t>
            </a:r>
            <a:r>
              <a:rPr lang="zh-TW" altLang="en-US" sz="2500" dirty="0" smtClean="0">
                <a:latin typeface="新細明體"/>
                <a:ea typeface="新細明體"/>
              </a:rPr>
              <a:t>於</a:t>
            </a:r>
            <a:r>
              <a:rPr lang="en-US" altLang="zh-TW" sz="2500" dirty="0" smtClean="0">
                <a:latin typeface="新細明體"/>
                <a:ea typeface="新細明體"/>
              </a:rPr>
              <a:t>11</a:t>
            </a:r>
            <a:r>
              <a:rPr lang="zh-TW" altLang="en-US" sz="2500" dirty="0" smtClean="0">
                <a:latin typeface="新細明體"/>
                <a:ea typeface="新細明體"/>
              </a:rPr>
              <a:t>月</a:t>
            </a:r>
            <a:r>
              <a:rPr lang="en-US" altLang="zh-TW" sz="2500" dirty="0" smtClean="0">
                <a:latin typeface="新細明體"/>
                <a:ea typeface="新細明體"/>
              </a:rPr>
              <a:t>24</a:t>
            </a:r>
            <a:r>
              <a:rPr lang="zh-TW" altLang="en-US" sz="2500" dirty="0" smtClean="0">
                <a:latin typeface="新細明體"/>
                <a:ea typeface="新細明體"/>
              </a:rPr>
              <a:t>日匯入江翠國小此專案專用賬戶內。</a:t>
            </a:r>
            <a:endParaRPr lang="en-US" altLang="zh-TW" sz="2500" dirty="0" smtClean="0">
              <a:latin typeface="新細明體"/>
              <a:ea typeface="新細明體"/>
            </a:endParaRPr>
          </a:p>
          <a:p>
            <a:pPr marL="0" indent="0">
              <a:buNone/>
            </a:pPr>
            <a:endParaRPr lang="en-US" altLang="zh-TW" sz="2500" dirty="0" smtClean="0">
              <a:latin typeface="新細明體"/>
              <a:ea typeface="新細明體"/>
            </a:endParaRPr>
          </a:p>
          <a:p>
            <a:pPr marL="0" indent="0">
              <a:buNone/>
            </a:pPr>
            <a:r>
              <a:rPr lang="zh-TW" altLang="en-US" sz="2500" b="1" dirty="0">
                <a:latin typeface="新細明體"/>
                <a:ea typeface="新細明體"/>
              </a:rPr>
              <a:t> </a:t>
            </a:r>
            <a:r>
              <a:rPr lang="zh-TW" altLang="en-US" sz="2500" b="1" dirty="0" smtClean="0">
                <a:latin typeface="新細明體"/>
                <a:ea typeface="新細明體"/>
              </a:rPr>
              <a:t>          </a:t>
            </a:r>
            <a:r>
              <a:rPr lang="en-US" altLang="zh-TW" sz="2500" b="1" dirty="0" smtClean="0">
                <a:latin typeface="新細明體"/>
                <a:ea typeface="新細明體"/>
              </a:rPr>
              <a:t>5.</a:t>
            </a:r>
            <a:r>
              <a:rPr lang="zh-TW" altLang="en-US" sz="2500" b="1" dirty="0" smtClean="0">
                <a:latin typeface="新細明體"/>
                <a:ea typeface="新細明體"/>
              </a:rPr>
              <a:t>校方感言</a:t>
            </a:r>
            <a:r>
              <a:rPr lang="en-US" altLang="zh-TW" sz="2500" b="1" dirty="0" smtClean="0">
                <a:latin typeface="新細明體"/>
                <a:ea typeface="新細明體"/>
              </a:rPr>
              <a:t>:</a:t>
            </a:r>
            <a:r>
              <a:rPr lang="zh-TW" altLang="en-US" sz="2500" b="1" dirty="0" smtClean="0">
                <a:latin typeface="新細明體"/>
                <a:ea typeface="新細明體"/>
              </a:rPr>
              <a:t> </a:t>
            </a:r>
            <a:r>
              <a:rPr lang="zh-TW" altLang="en-US" sz="2500" b="1" dirty="0" smtClean="0">
                <a:latin typeface="新細明體"/>
              </a:rPr>
              <a:t>  </a:t>
            </a:r>
            <a:r>
              <a:rPr lang="zh-TW" altLang="en-US" sz="2500" dirty="0" smtClean="0">
                <a:latin typeface="新細明體"/>
              </a:rPr>
              <a:t>對於</a:t>
            </a:r>
            <a:r>
              <a:rPr lang="zh-TW" altLang="en-US" sz="2500" dirty="0">
                <a:latin typeface="新細明體"/>
              </a:rPr>
              <a:t>本會於</a:t>
            </a:r>
            <a:r>
              <a:rPr lang="en-US" altLang="zh-TW" sz="2500" dirty="0">
                <a:latin typeface="新細明體"/>
              </a:rPr>
              <a:t>109</a:t>
            </a:r>
            <a:r>
              <a:rPr lang="zh-TW" altLang="en-US" sz="2500" dirty="0">
                <a:latin typeface="新細明體"/>
              </a:rPr>
              <a:t>年第一學期開始補助課後班經費事項</a:t>
            </a:r>
            <a:r>
              <a:rPr lang="en-US" altLang="zh-TW" sz="2500" dirty="0">
                <a:latin typeface="新細明體"/>
              </a:rPr>
              <a:t>, </a:t>
            </a:r>
            <a:r>
              <a:rPr lang="zh-TW" altLang="en-US" sz="2500" dirty="0">
                <a:latin typeface="新細明體"/>
              </a:rPr>
              <a:t>校方備感</a:t>
            </a:r>
            <a:r>
              <a:rPr lang="zh-TW" altLang="en-US" sz="2500" dirty="0" smtClean="0">
                <a:latin typeface="新細明體"/>
              </a:rPr>
              <a:t>溫馨</a:t>
            </a:r>
            <a:r>
              <a:rPr lang="zh-TW" altLang="en-US" sz="2500" dirty="0">
                <a:latin typeface="新細明體"/>
              </a:rPr>
              <a:t>及</a:t>
            </a:r>
            <a:r>
              <a:rPr lang="zh-TW" altLang="en-US" sz="2500" dirty="0" smtClean="0">
                <a:latin typeface="新細明體"/>
              </a:rPr>
              <a:t>感</a:t>
            </a:r>
            <a:endParaRPr lang="en-US" altLang="zh-TW" sz="2500" dirty="0" smtClean="0">
              <a:latin typeface="新細明體"/>
            </a:endParaRPr>
          </a:p>
          <a:p>
            <a:pPr marL="0" indent="0">
              <a:buNone/>
            </a:pPr>
            <a:r>
              <a:rPr lang="zh-TW" altLang="en-US" sz="2500" dirty="0">
                <a:latin typeface="新細明體"/>
              </a:rPr>
              <a:t> </a:t>
            </a:r>
            <a:r>
              <a:rPr lang="zh-TW" altLang="en-US" sz="2500" dirty="0" smtClean="0">
                <a:latin typeface="新細明體"/>
              </a:rPr>
              <a:t>                                 激</a:t>
            </a:r>
            <a:r>
              <a:rPr lang="zh-TW" altLang="en-US" sz="2500" dirty="0">
                <a:latin typeface="新細明體"/>
              </a:rPr>
              <a:t>。因為有本會的援助</a:t>
            </a:r>
            <a:r>
              <a:rPr lang="en-US" altLang="zh-TW" sz="2500" dirty="0">
                <a:latin typeface="新細明體"/>
              </a:rPr>
              <a:t>, </a:t>
            </a:r>
            <a:r>
              <a:rPr lang="zh-TW" altLang="en-US" sz="2500" dirty="0">
                <a:latin typeface="新細明體"/>
              </a:rPr>
              <a:t>校方對於弱勢學生的幫助可以</a:t>
            </a:r>
            <a:r>
              <a:rPr lang="zh-TW" altLang="en-US" sz="2500" dirty="0" smtClean="0">
                <a:latin typeface="新細明體"/>
              </a:rPr>
              <a:t>更積極</a:t>
            </a:r>
            <a:r>
              <a:rPr lang="en-US" altLang="zh-TW" sz="2500" dirty="0" smtClean="0">
                <a:latin typeface="新細明體"/>
              </a:rPr>
              <a:t>, </a:t>
            </a:r>
            <a:r>
              <a:rPr lang="zh-TW" altLang="en-US" sz="2500" dirty="0" smtClean="0">
                <a:latin typeface="新細明體"/>
              </a:rPr>
              <a:t>且</a:t>
            </a:r>
            <a:r>
              <a:rPr lang="zh-TW" altLang="en-US" sz="2500" dirty="0">
                <a:latin typeface="新細明體"/>
              </a:rPr>
              <a:t>各</a:t>
            </a:r>
            <a:r>
              <a:rPr lang="zh-TW" altLang="en-US" sz="2500" dirty="0" smtClean="0">
                <a:latin typeface="新細明體"/>
              </a:rPr>
              <a:t>班</a:t>
            </a:r>
            <a:endParaRPr lang="en-US" altLang="zh-TW" sz="2500" dirty="0" smtClean="0">
              <a:latin typeface="新細明體"/>
            </a:endParaRPr>
          </a:p>
          <a:p>
            <a:pPr marL="0" indent="0">
              <a:buNone/>
            </a:pPr>
            <a:r>
              <a:rPr lang="zh-TW" altLang="en-US" sz="2500" dirty="0">
                <a:latin typeface="新細明體"/>
              </a:rPr>
              <a:t> </a:t>
            </a:r>
            <a:r>
              <a:rPr lang="zh-TW" altLang="en-US" sz="2500" dirty="0" smtClean="0">
                <a:latin typeface="新細明體"/>
              </a:rPr>
              <a:t>                                 有心</a:t>
            </a:r>
            <a:r>
              <a:rPr lang="zh-TW" altLang="en-US" sz="2500" dirty="0">
                <a:latin typeface="新細明體"/>
              </a:rPr>
              <a:t>協助弱勢</a:t>
            </a:r>
            <a:r>
              <a:rPr lang="zh-TW" altLang="en-US" sz="2500" dirty="0" smtClean="0">
                <a:latin typeface="新細明體"/>
              </a:rPr>
              <a:t>學生的導師</a:t>
            </a:r>
            <a:r>
              <a:rPr lang="zh-TW" altLang="en-US" sz="2500" dirty="0">
                <a:latin typeface="新細明體"/>
              </a:rPr>
              <a:t>者也是一個強大的</a:t>
            </a:r>
            <a:r>
              <a:rPr lang="zh-TW" altLang="en-US" sz="2500" dirty="0" smtClean="0">
                <a:latin typeface="新細明體"/>
              </a:rPr>
              <a:t>後盾。故於</a:t>
            </a:r>
            <a:r>
              <a:rPr lang="en-US" altLang="zh-TW" sz="2500" dirty="0">
                <a:latin typeface="新細明體"/>
              </a:rPr>
              <a:t>109</a:t>
            </a:r>
            <a:r>
              <a:rPr lang="zh-TW" altLang="en-US" sz="2500" dirty="0">
                <a:latin typeface="新細明體"/>
              </a:rPr>
              <a:t>年第一</a:t>
            </a:r>
            <a:r>
              <a:rPr lang="zh-TW" altLang="en-US" sz="2500" dirty="0" smtClean="0">
                <a:latin typeface="新細明體"/>
              </a:rPr>
              <a:t>學期</a:t>
            </a:r>
            <a:endParaRPr lang="en-US" altLang="zh-TW" sz="2500" dirty="0" smtClean="0">
              <a:latin typeface="新細明體"/>
            </a:endParaRPr>
          </a:p>
          <a:p>
            <a:pPr marL="0" indent="0">
              <a:buNone/>
            </a:pPr>
            <a:r>
              <a:rPr lang="zh-TW" altLang="en-US" sz="2500" dirty="0">
                <a:latin typeface="新細明體"/>
              </a:rPr>
              <a:t> </a:t>
            </a:r>
            <a:r>
              <a:rPr lang="zh-TW" altLang="en-US" sz="2500" dirty="0" smtClean="0">
                <a:latin typeface="新細明體"/>
              </a:rPr>
              <a:t>                                  後</a:t>
            </a:r>
            <a:r>
              <a:rPr lang="en-US" altLang="zh-TW" sz="2500" dirty="0">
                <a:latin typeface="新細明體"/>
              </a:rPr>
              <a:t>, </a:t>
            </a:r>
            <a:r>
              <a:rPr lang="zh-TW" altLang="en-US" sz="2500" dirty="0" smtClean="0">
                <a:latin typeface="新細明體"/>
              </a:rPr>
              <a:t>校方</a:t>
            </a:r>
            <a:r>
              <a:rPr lang="zh-TW" altLang="en-US" sz="2500" dirty="0">
                <a:latin typeface="新細明體"/>
              </a:rPr>
              <a:t>將頒予本會感謝狀已聊表感激之意</a:t>
            </a:r>
            <a:r>
              <a:rPr lang="en-US" altLang="zh-TW" sz="2500" dirty="0">
                <a:latin typeface="新細明體"/>
              </a:rPr>
              <a:t>,</a:t>
            </a:r>
            <a:r>
              <a:rPr lang="zh-TW" altLang="en-US" sz="2500" dirty="0" smtClean="0">
                <a:latin typeface="新細明體"/>
              </a:rPr>
              <a:t>同時</a:t>
            </a:r>
            <a:r>
              <a:rPr lang="en-US" altLang="zh-TW" sz="2500" dirty="0" smtClean="0">
                <a:latin typeface="新細明體"/>
              </a:rPr>
              <a:t>,</a:t>
            </a:r>
            <a:r>
              <a:rPr lang="zh-TW" altLang="en-US" sz="2500" dirty="0">
                <a:latin typeface="新細明體"/>
              </a:rPr>
              <a:t>也希望本會</a:t>
            </a:r>
            <a:r>
              <a:rPr lang="zh-TW" altLang="en-US" sz="2500" dirty="0" smtClean="0">
                <a:latin typeface="新細明體"/>
              </a:rPr>
              <a:t>可以</a:t>
            </a:r>
            <a:r>
              <a:rPr lang="zh-TW" altLang="en-US" sz="2500" dirty="0">
                <a:latin typeface="新細明體"/>
              </a:rPr>
              <a:t>永續</a:t>
            </a:r>
            <a:endParaRPr lang="en-US" altLang="zh-TW" sz="2500" dirty="0" smtClean="0">
              <a:latin typeface="新細明體"/>
            </a:endParaRPr>
          </a:p>
          <a:p>
            <a:pPr marL="0" indent="0">
              <a:buNone/>
            </a:pPr>
            <a:r>
              <a:rPr lang="zh-TW" altLang="en-US" sz="2500" dirty="0">
                <a:latin typeface="新細明體"/>
              </a:rPr>
              <a:t> </a:t>
            </a:r>
            <a:r>
              <a:rPr lang="zh-TW" altLang="en-US" sz="2500" dirty="0" smtClean="0">
                <a:latin typeface="新細明體"/>
              </a:rPr>
              <a:t>                                   協助江翠國</a:t>
            </a:r>
            <a:r>
              <a:rPr lang="zh-TW" altLang="en-US" sz="2500" dirty="0">
                <a:latin typeface="新細明體"/>
              </a:rPr>
              <a:t>小弱勢學生。</a:t>
            </a:r>
            <a:endParaRPr lang="en-US" altLang="zh-TW" sz="2500" dirty="0" smtClean="0">
              <a:latin typeface="新細明體"/>
              <a:ea typeface="新細明體"/>
            </a:endParaRPr>
          </a:p>
          <a:p>
            <a:pPr marL="0" indent="0">
              <a:buNone/>
            </a:pPr>
            <a:endParaRPr lang="en-US" altLang="zh-TW" sz="2500" dirty="0" smtClean="0">
              <a:latin typeface="新細明體"/>
              <a:ea typeface="新細明體"/>
            </a:endParaRPr>
          </a:p>
          <a:p>
            <a:pPr marL="0" indent="0">
              <a:buNone/>
            </a:pPr>
            <a:r>
              <a:rPr lang="zh-TW" altLang="en-US" sz="2500" dirty="0">
                <a:latin typeface="新細明體"/>
                <a:ea typeface="新細明體"/>
              </a:rPr>
              <a:t> </a:t>
            </a:r>
            <a:r>
              <a:rPr lang="zh-TW" altLang="en-US" sz="2500" dirty="0" smtClean="0">
                <a:latin typeface="新細明體"/>
                <a:ea typeface="新細明體"/>
              </a:rPr>
              <a:t>                                          </a:t>
            </a:r>
            <a:endParaRPr lang="en-US" altLang="zh-TW" sz="2500" dirty="0" smtClean="0">
              <a:latin typeface="新細明體"/>
              <a:ea typeface="新細明體"/>
            </a:endParaRPr>
          </a:p>
          <a:p>
            <a:pPr marL="0" indent="0">
              <a:buNone/>
            </a:pPr>
            <a:endParaRPr lang="zh-TW" altLang="en-US" dirty="0"/>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15</a:t>
            </a:fld>
            <a:endParaRPr lang="zh-TW" altLang="en-US"/>
          </a:p>
        </p:txBody>
      </p:sp>
    </p:spTree>
    <p:extLst>
      <p:ext uri="{BB962C8B-B14F-4D97-AF65-F5344CB8AC3E}">
        <p14:creationId xmlns:p14="http://schemas.microsoft.com/office/powerpoint/2010/main" val="1594834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5"/>
          </p:nvPr>
        </p:nvSpPr>
        <p:spPr/>
        <p:txBody>
          <a:bodyPr/>
          <a:lstStyle/>
          <a:p>
            <a:fld id="{73DA0BB7-265A-403C-9275-D587AB510EDC}" type="slidenum">
              <a:rPr lang="zh-TW" altLang="en-US" smtClean="0"/>
              <a:t>16</a:t>
            </a:fld>
            <a:endParaRPr lang="zh-TW" altLang="en-US"/>
          </a:p>
        </p:txBody>
      </p:sp>
      <p:pic>
        <p:nvPicPr>
          <p:cNvPr id="1027"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404664"/>
            <a:ext cx="5663721"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綵帶 (弧形向上) 4"/>
          <p:cNvSpPr/>
          <p:nvPr/>
        </p:nvSpPr>
        <p:spPr>
          <a:xfrm>
            <a:off x="179512" y="175532"/>
            <a:ext cx="3240360" cy="1224136"/>
          </a:xfrm>
          <a:prstGeom prst="ellipseRibbon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江</a:t>
            </a:r>
            <a:r>
              <a:rPr lang="zh-TW" altLang="en-US" sz="2000" b="1" dirty="0" smtClean="0">
                <a:solidFill>
                  <a:srgbClr val="FF0000"/>
                </a:solidFill>
              </a:rPr>
              <a:t>翠國小</a:t>
            </a:r>
            <a:endParaRPr lang="en-US" altLang="zh-TW" sz="2000" b="1" dirty="0" smtClean="0">
              <a:solidFill>
                <a:srgbClr val="FF0000"/>
              </a:solidFill>
            </a:endParaRPr>
          </a:p>
          <a:p>
            <a:pPr algn="ctr"/>
            <a:r>
              <a:rPr lang="zh-TW" altLang="en-US" sz="2000" b="1" dirty="0" smtClean="0">
                <a:solidFill>
                  <a:srgbClr val="FF0000"/>
                </a:solidFill>
              </a:rPr>
              <a:t>感謝狀</a:t>
            </a:r>
            <a:endParaRPr lang="zh-TW" altLang="en-US" sz="2000" b="1" dirty="0">
              <a:solidFill>
                <a:srgbClr val="FF0000"/>
              </a:solidFill>
            </a:endParaRPr>
          </a:p>
        </p:txBody>
      </p:sp>
    </p:spTree>
    <p:extLst>
      <p:ext uri="{BB962C8B-B14F-4D97-AF65-F5344CB8AC3E}">
        <p14:creationId xmlns:p14="http://schemas.microsoft.com/office/powerpoint/2010/main" val="2921120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323528" y="332656"/>
            <a:ext cx="8064896" cy="6480720"/>
          </a:xfrm>
        </p:spPr>
        <p:txBody>
          <a:bodyPr>
            <a:normAutofit/>
          </a:bodyPr>
          <a:lstStyle/>
          <a:p>
            <a:r>
              <a:rPr lang="zh-TW" altLang="en-US" dirty="0"/>
              <a:t>文聖</a:t>
            </a:r>
            <a:r>
              <a:rPr lang="zh-TW" altLang="en-US" dirty="0" smtClean="0"/>
              <a:t>國小</a:t>
            </a:r>
            <a:endParaRPr lang="en-US" altLang="zh-TW" dirty="0" smtClean="0"/>
          </a:p>
          <a:p>
            <a:pPr marL="0" indent="0">
              <a:buNone/>
            </a:pPr>
            <a:r>
              <a:rPr lang="zh-TW" altLang="en-US" dirty="0" smtClean="0"/>
              <a:t>    </a:t>
            </a:r>
            <a:r>
              <a:rPr lang="en-US" altLang="zh-TW" dirty="0" smtClean="0"/>
              <a:t>1.</a:t>
            </a:r>
            <a:r>
              <a:rPr lang="zh-TW" altLang="en-US" dirty="0" smtClean="0"/>
              <a:t> </a:t>
            </a:r>
            <a:r>
              <a:rPr lang="en-US" altLang="zh-TW" dirty="0"/>
              <a:t>109</a:t>
            </a:r>
            <a:r>
              <a:rPr lang="zh-TW" altLang="zh-TW" dirty="0"/>
              <a:t>學年度幸福天使學生關懷</a:t>
            </a:r>
            <a:r>
              <a:rPr lang="zh-TW" altLang="zh-TW" dirty="0" smtClean="0"/>
              <a:t>計畫</a:t>
            </a:r>
            <a:r>
              <a:rPr lang="en-US" altLang="zh-TW" dirty="0" smtClean="0"/>
              <a:t>:</a:t>
            </a:r>
          </a:p>
          <a:p>
            <a:pPr marL="0" indent="0">
              <a:buNone/>
            </a:pPr>
            <a:endParaRPr lang="en-US" altLang="zh-TW" dirty="0" smtClean="0"/>
          </a:p>
          <a:p>
            <a:pPr marL="0" indent="0">
              <a:buNone/>
            </a:pPr>
            <a:r>
              <a:rPr lang="zh-TW" altLang="en-US" b="1" dirty="0"/>
              <a:t> </a:t>
            </a:r>
            <a:r>
              <a:rPr lang="zh-TW" altLang="en-US" b="1" dirty="0" smtClean="0"/>
              <a:t>         </a:t>
            </a:r>
            <a:r>
              <a:rPr lang="en-US" altLang="zh-TW" b="1" dirty="0" smtClean="0"/>
              <a:t>(1)</a:t>
            </a:r>
            <a:r>
              <a:rPr lang="zh-TW" altLang="en-US" b="1" dirty="0" smtClean="0"/>
              <a:t>起源</a:t>
            </a:r>
            <a:r>
              <a:rPr lang="en-US" altLang="zh-TW" dirty="0" smtClean="0"/>
              <a:t>:</a:t>
            </a:r>
            <a:r>
              <a:rPr lang="zh-TW" altLang="en-US" dirty="0" smtClean="0"/>
              <a:t>沈玉芬校長</a:t>
            </a:r>
            <a:r>
              <a:rPr lang="zh-TW" altLang="en-US" dirty="0"/>
              <a:t>在新莊德音國小</a:t>
            </a:r>
            <a:r>
              <a:rPr lang="zh-TW" altLang="en-US" dirty="0" smtClean="0"/>
              <a:t>的實行經驗，</a:t>
            </a:r>
            <a:endParaRPr lang="en-US" altLang="zh-TW" dirty="0" smtClean="0"/>
          </a:p>
          <a:p>
            <a:pPr marL="0" indent="0">
              <a:buNone/>
            </a:pPr>
            <a:r>
              <a:rPr lang="zh-TW" altLang="en-US" dirty="0"/>
              <a:t> </a:t>
            </a:r>
            <a:r>
              <a:rPr lang="zh-TW" altLang="en-US" dirty="0" smtClean="0"/>
              <a:t>                      針對弱勢或身心障礙學童與導師約定本學期</a:t>
            </a:r>
            <a:endParaRPr lang="en-US" altLang="zh-TW" dirty="0" smtClean="0"/>
          </a:p>
          <a:p>
            <a:pPr marL="0" indent="0">
              <a:buNone/>
            </a:pPr>
            <a:r>
              <a:rPr lang="zh-TW" altLang="en-US" dirty="0"/>
              <a:t> </a:t>
            </a:r>
            <a:r>
              <a:rPr lang="zh-TW" altLang="en-US" dirty="0" smtClean="0"/>
              <a:t>                      內可達成之目標後以茲鼓勵</a:t>
            </a:r>
            <a:r>
              <a:rPr lang="zh-TW" altLang="en-US" dirty="0" smtClean="0">
                <a:latin typeface="新細明體"/>
                <a:ea typeface="新細明體"/>
              </a:rPr>
              <a:t>。</a:t>
            </a:r>
            <a:endParaRPr lang="en-US" altLang="zh-TW" dirty="0" smtClean="0"/>
          </a:p>
          <a:p>
            <a:pPr marL="0" indent="0">
              <a:buNone/>
            </a:pPr>
            <a:endParaRPr lang="en-US" altLang="zh-TW" dirty="0" smtClean="0"/>
          </a:p>
          <a:p>
            <a:pPr marL="0" indent="0">
              <a:buNone/>
            </a:pPr>
            <a:r>
              <a:rPr lang="zh-TW" altLang="en-US" b="1" dirty="0" smtClean="0"/>
              <a:t>          </a:t>
            </a:r>
            <a:r>
              <a:rPr lang="en-US" altLang="zh-TW" b="1" dirty="0" smtClean="0"/>
              <a:t>(2)</a:t>
            </a:r>
            <a:r>
              <a:rPr lang="zh-TW" altLang="en-US" b="1" dirty="0" smtClean="0"/>
              <a:t>人數</a:t>
            </a:r>
            <a:r>
              <a:rPr lang="en-US" altLang="zh-TW" dirty="0" smtClean="0"/>
              <a:t>:</a:t>
            </a:r>
            <a:r>
              <a:rPr lang="zh-TW" altLang="en-US" dirty="0" smtClean="0"/>
              <a:t>  校方於</a:t>
            </a:r>
            <a:r>
              <a:rPr lang="en-US" altLang="zh-TW" dirty="0" smtClean="0"/>
              <a:t>109</a:t>
            </a:r>
            <a:r>
              <a:rPr lang="zh-TW" altLang="en-US" dirty="0" smtClean="0"/>
              <a:t>年度</a:t>
            </a:r>
            <a:r>
              <a:rPr lang="en-US" altLang="zh-TW" dirty="0" smtClean="0"/>
              <a:t>10</a:t>
            </a:r>
            <a:r>
              <a:rPr lang="zh-TW" altLang="en-US" dirty="0" smtClean="0"/>
              <a:t>月諮詢各班導意願後</a:t>
            </a:r>
            <a:r>
              <a:rPr lang="zh-TW" altLang="en-US" dirty="0" smtClean="0">
                <a:latin typeface="新細明體"/>
                <a:ea typeface="新細明體"/>
              </a:rPr>
              <a:t>，</a:t>
            </a:r>
            <a:r>
              <a:rPr lang="zh-TW" altLang="en-US" dirty="0" smtClean="0"/>
              <a:t>統</a:t>
            </a:r>
            <a:endParaRPr lang="en-US" altLang="zh-TW" dirty="0" smtClean="0"/>
          </a:p>
          <a:p>
            <a:pPr marL="0" indent="0">
              <a:buNone/>
            </a:pPr>
            <a:r>
              <a:rPr lang="zh-TW" altLang="en-US" dirty="0"/>
              <a:t> </a:t>
            </a:r>
            <a:r>
              <a:rPr lang="zh-TW" altLang="en-US" dirty="0" smtClean="0"/>
              <a:t>                        計一至六年級參與人數共為</a:t>
            </a:r>
            <a:r>
              <a:rPr lang="en-US" altLang="zh-TW" dirty="0" smtClean="0"/>
              <a:t>25</a:t>
            </a:r>
            <a:r>
              <a:rPr lang="zh-TW" altLang="en-US" dirty="0" smtClean="0"/>
              <a:t>位</a:t>
            </a:r>
            <a:r>
              <a:rPr lang="zh-TW" altLang="en-US" dirty="0" smtClean="0">
                <a:latin typeface="新細明體"/>
                <a:ea typeface="新細明體"/>
              </a:rPr>
              <a:t>。</a:t>
            </a:r>
            <a:endParaRPr lang="en-US" altLang="zh-TW" dirty="0" smtClean="0">
              <a:latin typeface="新細明體"/>
              <a:ea typeface="新細明體"/>
            </a:endParaRPr>
          </a:p>
          <a:p>
            <a:pPr marL="0" indent="0">
              <a:buNone/>
            </a:pPr>
            <a:endParaRPr lang="en-US" altLang="zh-TW" dirty="0" smtClean="0"/>
          </a:p>
          <a:p>
            <a:pPr marL="0" indent="0">
              <a:buNone/>
            </a:pPr>
            <a:r>
              <a:rPr lang="zh-TW" altLang="en-US" b="1" dirty="0" smtClean="0"/>
              <a:t>           </a:t>
            </a:r>
            <a:r>
              <a:rPr lang="en-US" altLang="zh-TW" b="1" dirty="0" smtClean="0"/>
              <a:t>(3)</a:t>
            </a:r>
            <a:r>
              <a:rPr lang="zh-TW" altLang="en-US" b="1" dirty="0" smtClean="0"/>
              <a:t>經費補助</a:t>
            </a:r>
            <a:r>
              <a:rPr lang="en-US" altLang="zh-TW" b="1" dirty="0" smtClean="0"/>
              <a:t>: </a:t>
            </a:r>
            <a:r>
              <a:rPr lang="zh-TW" altLang="en-US" dirty="0" smtClean="0"/>
              <a:t>本會於</a:t>
            </a:r>
            <a:r>
              <a:rPr lang="en-US" altLang="zh-TW" dirty="0" smtClean="0"/>
              <a:t>109</a:t>
            </a:r>
            <a:r>
              <a:rPr lang="zh-TW" altLang="en-US" dirty="0" smtClean="0"/>
              <a:t>年</a:t>
            </a:r>
            <a:r>
              <a:rPr lang="en-US" altLang="zh-TW" dirty="0" smtClean="0"/>
              <a:t>10</a:t>
            </a:r>
            <a:r>
              <a:rPr lang="zh-TW" altLang="en-US" dirty="0" smtClean="0"/>
              <a:t>月</a:t>
            </a:r>
            <a:r>
              <a:rPr lang="en-US" altLang="zh-TW" dirty="0" smtClean="0"/>
              <a:t>21</a:t>
            </a:r>
            <a:r>
              <a:rPr lang="zh-TW" altLang="en-US" dirty="0" smtClean="0"/>
              <a:t>日收到相關資料</a:t>
            </a:r>
            <a:endParaRPr lang="en-US" altLang="zh-TW" dirty="0" smtClean="0"/>
          </a:p>
          <a:p>
            <a:pPr marL="0" indent="0">
              <a:buNone/>
            </a:pPr>
            <a:r>
              <a:rPr lang="zh-TW" altLang="en-US" dirty="0"/>
              <a:t> </a:t>
            </a:r>
            <a:r>
              <a:rPr lang="zh-TW" altLang="en-US" dirty="0" smtClean="0"/>
              <a:t>                                後</a:t>
            </a:r>
            <a:r>
              <a:rPr lang="zh-TW" altLang="en-US" dirty="0" smtClean="0">
                <a:latin typeface="新細明體"/>
                <a:ea typeface="新細明體"/>
              </a:rPr>
              <a:t>，</a:t>
            </a:r>
            <a:r>
              <a:rPr lang="zh-TW" altLang="en-US" dirty="0" smtClean="0"/>
              <a:t>送理監事會審核後通過執行</a:t>
            </a:r>
            <a:r>
              <a:rPr lang="en-US" altLang="zh-TW" dirty="0" smtClean="0">
                <a:latin typeface="新細明體"/>
                <a:ea typeface="新細明體"/>
              </a:rPr>
              <a:t>，</a:t>
            </a:r>
            <a:r>
              <a:rPr lang="zh-TW" altLang="en-US" dirty="0" smtClean="0">
                <a:latin typeface="新細明體"/>
                <a:ea typeface="新細明體"/>
              </a:rPr>
              <a:t>於 </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a:t>
            </a:r>
            <a:r>
              <a:rPr lang="en-US" altLang="zh-TW" dirty="0" smtClean="0">
                <a:latin typeface="新細明體"/>
                <a:ea typeface="新細明體"/>
              </a:rPr>
              <a:t>109</a:t>
            </a:r>
            <a:r>
              <a:rPr lang="zh-TW" altLang="en-US" dirty="0" smtClean="0">
                <a:latin typeface="新細明體"/>
                <a:ea typeface="新細明體"/>
              </a:rPr>
              <a:t>年</a:t>
            </a:r>
            <a:r>
              <a:rPr lang="en-US" altLang="zh-TW" dirty="0" smtClean="0">
                <a:latin typeface="新細明體"/>
                <a:ea typeface="新細明體"/>
              </a:rPr>
              <a:t>10</a:t>
            </a:r>
            <a:r>
              <a:rPr lang="zh-TW" altLang="en-US" dirty="0" smtClean="0">
                <a:latin typeface="新細明體"/>
                <a:ea typeface="新細明體"/>
              </a:rPr>
              <a:t>月</a:t>
            </a:r>
            <a:r>
              <a:rPr lang="en-US" altLang="zh-TW" dirty="0" smtClean="0">
                <a:latin typeface="新細明體"/>
                <a:ea typeface="新細明體"/>
              </a:rPr>
              <a:t>28</a:t>
            </a:r>
            <a:r>
              <a:rPr lang="zh-TW" altLang="en-US" dirty="0" smtClean="0">
                <a:latin typeface="新細明體"/>
                <a:ea typeface="新細明體"/>
              </a:rPr>
              <a:t>日將此補助款項</a:t>
            </a:r>
            <a:r>
              <a:rPr lang="zh-TW" altLang="zh-TW" b="1" dirty="0" smtClean="0"/>
              <a:t>新台幣</a:t>
            </a:r>
            <a:endParaRPr lang="en-US" altLang="zh-TW" b="1" dirty="0" smtClean="0"/>
          </a:p>
          <a:p>
            <a:pPr marL="0" indent="0">
              <a:buNone/>
            </a:pPr>
            <a:r>
              <a:rPr lang="zh-TW" altLang="en-US" b="1" dirty="0"/>
              <a:t> </a:t>
            </a:r>
            <a:r>
              <a:rPr lang="zh-TW" altLang="en-US" b="1" dirty="0" smtClean="0"/>
              <a:t>                                 </a:t>
            </a:r>
            <a:r>
              <a:rPr lang="en-US" altLang="zh-TW" b="1" dirty="0" smtClean="0"/>
              <a:t>37,500</a:t>
            </a:r>
            <a:r>
              <a:rPr lang="zh-TW" altLang="zh-TW" b="1" dirty="0"/>
              <a:t>元</a:t>
            </a:r>
            <a:r>
              <a:rPr lang="zh-TW" altLang="en-US" dirty="0" smtClean="0">
                <a:latin typeface="新細明體"/>
                <a:ea typeface="新細明體"/>
              </a:rPr>
              <a:t>匯入文聖國小專案 專戶內。</a:t>
            </a:r>
            <a:endParaRPr lang="en-US" altLang="zh-TW" dirty="0" smtClean="0">
              <a:latin typeface="新細明體"/>
              <a:ea typeface="新細明體"/>
            </a:endParaRPr>
          </a:p>
          <a:p>
            <a:pPr marL="0" indent="0">
              <a:buNone/>
            </a:pPr>
            <a:endParaRPr lang="zh-TW" altLang="en-US" dirty="0"/>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17</a:t>
            </a:fld>
            <a:endParaRPr lang="zh-TW" altLang="en-US"/>
          </a:p>
        </p:txBody>
      </p:sp>
    </p:spTree>
    <p:extLst>
      <p:ext uri="{BB962C8B-B14F-4D97-AF65-F5344CB8AC3E}">
        <p14:creationId xmlns:p14="http://schemas.microsoft.com/office/powerpoint/2010/main" val="2302921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p:nvPr/>
        </p:nvPicPr>
        <p:blipFill>
          <a:blip r:embed="rId2"/>
          <a:stretch>
            <a:fillRect/>
          </a:stretch>
        </p:blipFill>
        <p:spPr>
          <a:xfrm>
            <a:off x="3653040" y="0"/>
            <a:ext cx="1592580" cy="1124156"/>
          </a:xfrm>
          <a:prstGeom prst="rect">
            <a:avLst/>
          </a:prstGeom>
        </p:spPr>
      </p:pic>
      <p:sp>
        <p:nvSpPr>
          <p:cNvPr id="7" name="矩形 6"/>
          <p:cNvSpPr/>
          <p:nvPr/>
        </p:nvSpPr>
        <p:spPr>
          <a:xfrm>
            <a:off x="1868086" y="1124156"/>
            <a:ext cx="4936162" cy="404664"/>
          </a:xfrm>
          <a:prstGeom prst="rect">
            <a:avLst/>
          </a:prstGeom>
          <a:solidFill>
            <a:schemeClr val="accent3">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zh-TW" altLang="en-US" sz="2100" b="1" cap="none" spc="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理  監 事 會</a:t>
            </a:r>
          </a:p>
        </p:txBody>
      </p:sp>
      <p:sp>
        <p:nvSpPr>
          <p:cNvPr id="8" name="向上箭號 7"/>
          <p:cNvSpPr/>
          <p:nvPr/>
        </p:nvSpPr>
        <p:spPr>
          <a:xfrm>
            <a:off x="1806784" y="1542785"/>
            <a:ext cx="1036320" cy="1066996"/>
          </a:xfrm>
          <a:prstGeom prst="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TW" altLang="en-US" sz="1200" b="1" dirty="0">
                <a:solidFill>
                  <a:sysClr val="windowText" lastClr="000000"/>
                </a:solidFill>
              </a:rPr>
              <a:t>期末</a:t>
            </a:r>
            <a:r>
              <a:rPr lang="zh-TW" altLang="en-US" sz="1200" dirty="0">
                <a:solidFill>
                  <a:sysClr val="windowText" lastClr="000000"/>
                </a:solidFill>
              </a:rPr>
              <a:t>成果彙總</a:t>
            </a:r>
            <a:r>
              <a:rPr lang="zh-TW" altLang="en-US" sz="1200" b="1" dirty="0">
                <a:solidFill>
                  <a:sysClr val="windowText" lastClr="000000"/>
                </a:solidFill>
              </a:rPr>
              <a:t>報告</a:t>
            </a:r>
          </a:p>
        </p:txBody>
      </p:sp>
      <p:sp>
        <p:nvSpPr>
          <p:cNvPr id="9" name="向下箭號 8"/>
          <p:cNvSpPr/>
          <p:nvPr/>
        </p:nvSpPr>
        <p:spPr>
          <a:xfrm>
            <a:off x="4041971" y="1616786"/>
            <a:ext cx="952500" cy="1024136"/>
          </a:xfrm>
          <a:prstGeom prst="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zh-TW" sz="1400" b="1" dirty="0" smtClean="0">
              <a:solidFill>
                <a:sysClr val="windowText" lastClr="000000"/>
              </a:solidFill>
            </a:endParaRPr>
          </a:p>
          <a:p>
            <a:pPr algn="ctr"/>
            <a:r>
              <a:rPr lang="zh-TW" altLang="en-US" sz="1400" b="1" dirty="0" smtClean="0">
                <a:solidFill>
                  <a:sysClr val="windowText" lastClr="000000"/>
                </a:solidFill>
              </a:rPr>
              <a:t>經費</a:t>
            </a:r>
            <a:r>
              <a:rPr lang="zh-TW" altLang="en-US" sz="1400" b="1" dirty="0">
                <a:solidFill>
                  <a:sysClr val="windowText" lastClr="000000"/>
                </a:solidFill>
              </a:rPr>
              <a:t>補助</a:t>
            </a:r>
          </a:p>
        </p:txBody>
      </p:sp>
      <p:sp>
        <p:nvSpPr>
          <p:cNvPr id="10" name="上-下雙向箭號 9"/>
          <p:cNvSpPr/>
          <p:nvPr/>
        </p:nvSpPr>
        <p:spPr>
          <a:xfrm>
            <a:off x="5538180" y="1537980"/>
            <a:ext cx="853440" cy="1094926"/>
          </a:xfrm>
          <a:prstGeom prst="up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TW" altLang="en-US" sz="1400" b="1" dirty="0">
                <a:solidFill>
                  <a:sysClr val="windowText" lastClr="000000"/>
                </a:solidFill>
              </a:rPr>
              <a:t>成果討論</a:t>
            </a:r>
          </a:p>
        </p:txBody>
      </p:sp>
      <p:sp>
        <p:nvSpPr>
          <p:cNvPr id="11" name="矩形 10"/>
          <p:cNvSpPr/>
          <p:nvPr/>
        </p:nvSpPr>
        <p:spPr>
          <a:xfrm>
            <a:off x="1475056" y="2663531"/>
            <a:ext cx="1470660" cy="685800"/>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1600" b="1" dirty="0">
                <a:solidFill>
                  <a:sysClr val="windowText" lastClr="000000"/>
                </a:solidFill>
              </a:rPr>
              <a:t>文聖國小</a:t>
            </a:r>
            <a:endParaRPr lang="en-US" altLang="zh-TW" sz="1600" b="1" dirty="0">
              <a:solidFill>
                <a:sysClr val="windowText" lastClr="000000"/>
              </a:solidFill>
            </a:endParaRPr>
          </a:p>
          <a:p>
            <a:pPr algn="ctr"/>
            <a:r>
              <a:rPr lang="zh-TW" altLang="en-US" sz="1600" b="1" dirty="0">
                <a:solidFill>
                  <a:sysClr val="windowText" lastClr="000000"/>
                </a:solidFill>
              </a:rPr>
              <a:t>輔導處</a:t>
            </a:r>
            <a:endParaRPr lang="en-US" altLang="zh-TW" sz="1600" b="1" dirty="0">
              <a:solidFill>
                <a:sysClr val="windowText" lastClr="000000"/>
              </a:solidFill>
            </a:endParaRPr>
          </a:p>
          <a:p>
            <a:pPr algn="ctr"/>
            <a:r>
              <a:rPr lang="zh-TW" altLang="en-US" sz="1600" baseline="0" dirty="0">
                <a:solidFill>
                  <a:sysClr val="windowText" lastClr="000000"/>
                </a:solidFill>
              </a:rPr>
              <a:t> </a:t>
            </a:r>
            <a:endParaRPr lang="en-US" altLang="zh-TW" sz="1600" baseline="0" dirty="0">
              <a:solidFill>
                <a:sysClr val="windowText" lastClr="000000"/>
              </a:solidFill>
            </a:endParaRPr>
          </a:p>
        </p:txBody>
      </p:sp>
      <p:sp>
        <p:nvSpPr>
          <p:cNvPr id="13" name="矩形 12"/>
          <p:cNvSpPr/>
          <p:nvPr/>
        </p:nvSpPr>
        <p:spPr>
          <a:xfrm>
            <a:off x="3892144" y="2663531"/>
            <a:ext cx="1252154" cy="683026"/>
          </a:xfrm>
          <a:prstGeom prst="rect">
            <a:avLst/>
          </a:prstGeom>
          <a:solidFill>
            <a:schemeClr val="bg1">
              <a:lumMod val="85000"/>
            </a:schemeClr>
          </a:solidFill>
          <a:ln>
            <a:solidFill>
              <a:schemeClr val="accent2"/>
            </a:solidFill>
          </a:ln>
        </p:spPr>
        <p:style>
          <a:lnRef idx="1">
            <a:schemeClr val="dk1"/>
          </a:lnRef>
          <a:fillRef idx="2">
            <a:schemeClr val="dk1"/>
          </a:fillRef>
          <a:effectRef idx="1">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zh-TW" altLang="en-US" sz="1600" b="1" dirty="0" smtClean="0">
                <a:solidFill>
                  <a:sysClr val="windowText" lastClr="000000"/>
                </a:solidFill>
              </a:rPr>
              <a:t>  文</a:t>
            </a:r>
            <a:r>
              <a:rPr lang="zh-TW" altLang="en-US" sz="1600" b="1" dirty="0">
                <a:solidFill>
                  <a:sysClr val="windowText" lastClr="000000"/>
                </a:solidFill>
              </a:rPr>
              <a:t>聖</a:t>
            </a:r>
            <a:r>
              <a:rPr lang="zh-TW" altLang="en-US" sz="1600" b="1" dirty="0" smtClean="0">
                <a:solidFill>
                  <a:sysClr val="windowText" lastClr="000000"/>
                </a:solidFill>
              </a:rPr>
              <a:t>國小</a:t>
            </a:r>
            <a:endParaRPr lang="en-US" altLang="zh-TW" sz="1600" b="1" dirty="0" smtClean="0">
              <a:solidFill>
                <a:sysClr val="windowText" lastClr="000000"/>
              </a:solidFill>
            </a:endParaRPr>
          </a:p>
          <a:p>
            <a:pPr algn="l"/>
            <a:r>
              <a:rPr lang="zh-TW" altLang="en-US" sz="1600" b="1" dirty="0" smtClean="0">
                <a:solidFill>
                  <a:sysClr val="windowText" lastClr="000000"/>
                </a:solidFill>
              </a:rPr>
              <a:t>  計畫</a:t>
            </a:r>
            <a:r>
              <a:rPr lang="zh-TW" altLang="en-US" sz="1600" b="1" dirty="0">
                <a:solidFill>
                  <a:sysClr val="windowText" lastClr="000000"/>
                </a:solidFill>
              </a:rPr>
              <a:t>專戶</a:t>
            </a:r>
          </a:p>
        </p:txBody>
      </p:sp>
      <p:sp>
        <p:nvSpPr>
          <p:cNvPr id="15" name="矩形 14"/>
          <p:cNvSpPr/>
          <p:nvPr/>
        </p:nvSpPr>
        <p:spPr>
          <a:xfrm>
            <a:off x="5432272" y="2660757"/>
            <a:ext cx="1242060" cy="68580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ysClr val="windowText" lastClr="000000"/>
                </a:solidFill>
                <a:effectLst/>
                <a:uLnTx/>
                <a:uFillTx/>
                <a:latin typeface="Calibri"/>
                <a:ea typeface="新細明體"/>
                <a:cs typeface="+mn-cs"/>
              </a:rPr>
              <a:t>沈玉芬</a:t>
            </a:r>
            <a:endParaRPr kumimoji="0" lang="en-US" altLang="zh-TW" sz="1600" b="1" i="0" u="none" strike="noStrike" kern="0" cap="none" spc="0" normalizeH="0" baseline="0" noProof="0" dirty="0">
              <a:ln>
                <a:noFill/>
              </a:ln>
              <a:solidFill>
                <a:sysClr val="windowText" lastClr="000000"/>
              </a:solidFill>
              <a:effectLst/>
              <a:uLnTx/>
              <a:uFillTx/>
              <a:latin typeface="Calibri"/>
              <a:ea typeface="新細明體"/>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0" cap="none" spc="0" normalizeH="0" baseline="0" noProof="0" dirty="0">
                <a:ln>
                  <a:noFill/>
                </a:ln>
                <a:solidFill>
                  <a:sysClr val="windowText" lastClr="000000"/>
                </a:solidFill>
                <a:effectLst/>
                <a:uLnTx/>
                <a:uFillTx/>
                <a:latin typeface="Calibri"/>
                <a:ea typeface="新細明體"/>
                <a:cs typeface="+mn-cs"/>
              </a:rPr>
              <a:t>校長</a:t>
            </a:r>
            <a:endParaRPr kumimoji="0" lang="en-US" altLang="zh-TW" sz="1600" b="1" i="0" u="none" strike="noStrike" kern="0" cap="none" spc="0" normalizeH="0" baseline="0" noProof="0" dirty="0">
              <a:ln>
                <a:noFill/>
              </a:ln>
              <a:solidFill>
                <a:sysClr val="windowText" lastClr="000000"/>
              </a:solidFill>
              <a:effectLst/>
              <a:uLnTx/>
              <a:uFillTx/>
              <a:latin typeface="Calibri"/>
              <a:ea typeface="新細明體"/>
              <a:cs typeface="+mn-cs"/>
            </a:endParaRPr>
          </a:p>
        </p:txBody>
      </p:sp>
      <p:sp>
        <p:nvSpPr>
          <p:cNvPr id="16" name="向下箭號 15"/>
          <p:cNvSpPr/>
          <p:nvPr/>
        </p:nvSpPr>
        <p:spPr>
          <a:xfrm>
            <a:off x="5652120" y="3390947"/>
            <a:ext cx="708660" cy="1381980"/>
          </a:xfrm>
          <a:prstGeom prst="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altLang="zh-TW" sz="1400" b="1" dirty="0">
              <a:solidFill>
                <a:sysClr val="windowText" lastClr="000000"/>
              </a:solidFill>
            </a:endParaRPr>
          </a:p>
          <a:p>
            <a:pPr algn="l"/>
            <a:r>
              <a:rPr lang="zh-TW" altLang="en-US" sz="1300" b="1" dirty="0">
                <a:solidFill>
                  <a:sysClr val="windowText" lastClr="000000"/>
                </a:solidFill>
              </a:rPr>
              <a:t>計畫說明</a:t>
            </a:r>
          </a:p>
        </p:txBody>
      </p:sp>
      <p:sp>
        <p:nvSpPr>
          <p:cNvPr id="18" name="向下箭號 17"/>
          <p:cNvSpPr/>
          <p:nvPr/>
        </p:nvSpPr>
        <p:spPr>
          <a:xfrm>
            <a:off x="2450674" y="3423547"/>
            <a:ext cx="708660" cy="1376730"/>
          </a:xfrm>
          <a:prstGeom prst="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TW" altLang="en-US" sz="1300" b="1" dirty="0" smtClean="0">
                <a:solidFill>
                  <a:sysClr val="windowText" lastClr="000000"/>
                </a:solidFill>
              </a:rPr>
              <a:t>提供計格式</a:t>
            </a:r>
            <a:r>
              <a:rPr lang="zh-TW" altLang="en-US" sz="1300" b="1" dirty="0">
                <a:solidFill>
                  <a:sysClr val="windowText" lastClr="000000"/>
                </a:solidFill>
              </a:rPr>
              <a:t>畫</a:t>
            </a:r>
          </a:p>
        </p:txBody>
      </p:sp>
      <p:sp>
        <p:nvSpPr>
          <p:cNvPr id="20" name="向上箭號 19"/>
          <p:cNvSpPr/>
          <p:nvPr/>
        </p:nvSpPr>
        <p:spPr>
          <a:xfrm>
            <a:off x="1544692" y="3335948"/>
            <a:ext cx="784860" cy="1439522"/>
          </a:xfrm>
          <a:prstGeom prst="up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TW" altLang="en-US" b="1" dirty="0">
                <a:solidFill>
                  <a:sysClr val="windowText" lastClr="000000"/>
                </a:solidFill>
              </a:rPr>
              <a:t>學期末成果回報</a:t>
            </a:r>
          </a:p>
        </p:txBody>
      </p:sp>
      <p:sp>
        <p:nvSpPr>
          <p:cNvPr id="21" name="矩形 20"/>
          <p:cNvSpPr/>
          <p:nvPr/>
        </p:nvSpPr>
        <p:spPr>
          <a:xfrm>
            <a:off x="1806784" y="4829254"/>
            <a:ext cx="4997464" cy="34036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zh-TW" altLang="en-US" sz="1600" b="1" baseline="0" dirty="0">
                <a:solidFill>
                  <a:sysClr val="windowText" lastClr="000000"/>
                </a:solidFill>
              </a:rPr>
              <a:t>                        各年級班級導師 </a:t>
            </a:r>
            <a:endParaRPr lang="en-US" altLang="zh-TW" sz="1600" b="1" baseline="0" dirty="0">
              <a:solidFill>
                <a:sysClr val="windowText" lastClr="000000"/>
              </a:solidFill>
            </a:endParaRPr>
          </a:p>
        </p:txBody>
      </p:sp>
      <p:sp>
        <p:nvSpPr>
          <p:cNvPr id="22" name="上-下雙向箭號 21"/>
          <p:cNvSpPr/>
          <p:nvPr/>
        </p:nvSpPr>
        <p:spPr>
          <a:xfrm>
            <a:off x="5347686" y="5218779"/>
            <a:ext cx="784860" cy="1211714"/>
          </a:xfrm>
          <a:prstGeom prst="up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TW" altLang="en-US" sz="1200" dirty="0">
                <a:solidFill>
                  <a:sysClr val="windowText" lastClr="000000"/>
                </a:solidFill>
              </a:rPr>
              <a:t> </a:t>
            </a:r>
            <a:r>
              <a:rPr lang="en-US" altLang="zh-TW" sz="1200" dirty="0">
                <a:solidFill>
                  <a:sysClr val="windowText" lastClr="000000"/>
                </a:solidFill>
              </a:rPr>
              <a:t>1.</a:t>
            </a:r>
            <a:r>
              <a:rPr lang="zh-TW" altLang="en-US" sz="1200" dirty="0">
                <a:solidFill>
                  <a:sysClr val="windowText" lastClr="000000"/>
                </a:solidFill>
              </a:rPr>
              <a:t>討論目標</a:t>
            </a:r>
          </a:p>
        </p:txBody>
      </p:sp>
      <p:sp>
        <p:nvSpPr>
          <p:cNvPr id="23" name="上-下雙向箭號 22"/>
          <p:cNvSpPr/>
          <p:nvPr/>
        </p:nvSpPr>
        <p:spPr>
          <a:xfrm>
            <a:off x="3997676" y="5197091"/>
            <a:ext cx="784860" cy="1189856"/>
          </a:xfrm>
          <a:prstGeom prst="up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zh-TW" altLang="en-US" sz="1200" dirty="0">
                <a:solidFill>
                  <a:sysClr val="windowText" lastClr="000000"/>
                </a:solidFill>
              </a:rPr>
              <a:t> </a:t>
            </a:r>
            <a:r>
              <a:rPr lang="en-US" altLang="zh-TW" sz="1200" dirty="0">
                <a:solidFill>
                  <a:sysClr val="windowText" lastClr="000000"/>
                </a:solidFill>
              </a:rPr>
              <a:t>2.</a:t>
            </a:r>
            <a:r>
              <a:rPr lang="zh-TW" altLang="en-US" sz="1200" dirty="0">
                <a:solidFill>
                  <a:sysClr val="windowText" lastClr="000000"/>
                </a:solidFill>
              </a:rPr>
              <a:t>執行計畫</a:t>
            </a:r>
          </a:p>
        </p:txBody>
      </p:sp>
      <p:sp>
        <p:nvSpPr>
          <p:cNvPr id="24" name="上-下雙向箭號 23"/>
          <p:cNvSpPr/>
          <p:nvPr/>
        </p:nvSpPr>
        <p:spPr>
          <a:xfrm>
            <a:off x="2450674" y="5182158"/>
            <a:ext cx="784860" cy="1197864"/>
          </a:xfrm>
          <a:prstGeom prst="up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zh-TW" sz="1200">
                <a:solidFill>
                  <a:sysClr val="windowText" lastClr="000000"/>
                </a:solidFill>
              </a:rPr>
              <a:t>3.</a:t>
            </a:r>
            <a:r>
              <a:rPr lang="zh-TW" altLang="en-US" sz="1200">
                <a:solidFill>
                  <a:sysClr val="windowText" lastClr="000000"/>
                </a:solidFill>
              </a:rPr>
              <a:t>成果評估</a:t>
            </a:r>
          </a:p>
        </p:txBody>
      </p:sp>
      <p:sp>
        <p:nvSpPr>
          <p:cNvPr id="26" name="橢圓 25"/>
          <p:cNvSpPr/>
          <p:nvPr/>
        </p:nvSpPr>
        <p:spPr>
          <a:xfrm>
            <a:off x="2324944" y="6309320"/>
            <a:ext cx="4035836" cy="548680"/>
          </a:xfrm>
          <a:prstGeom prst="ellipse">
            <a:avLst/>
          </a:prstGeom>
          <a:solidFill>
            <a:srgbClr val="47FD39"/>
          </a:solidFill>
        </p:spPr>
        <p:style>
          <a:lnRef idx="1">
            <a:schemeClr val="accent3"/>
          </a:lnRef>
          <a:fillRef idx="2">
            <a:schemeClr val="accent3"/>
          </a:fillRef>
          <a:effectRef idx="1">
            <a:schemeClr val="accent3"/>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zh-TW" altLang="en-US" sz="1400" b="1" dirty="0"/>
              <a:t>           幸福小天使</a:t>
            </a:r>
            <a:r>
              <a:rPr lang="zh-TW" altLang="en-US" sz="1400" b="1" baseline="0" dirty="0"/>
              <a:t> </a:t>
            </a:r>
            <a:endParaRPr lang="en-US" altLang="zh-TW" sz="1400" b="1" baseline="0" dirty="0"/>
          </a:p>
          <a:p>
            <a:pPr algn="ctr"/>
            <a:r>
              <a:rPr lang="en-US" altLang="zh-TW" sz="1400" b="1" baseline="0" dirty="0"/>
              <a:t>(</a:t>
            </a:r>
            <a:r>
              <a:rPr lang="zh-TW" altLang="en-US" sz="1400" b="1" baseline="0" dirty="0"/>
              <a:t>情緒障礙</a:t>
            </a:r>
            <a:r>
              <a:rPr lang="zh-TW" altLang="en-US" sz="1400" b="1" baseline="0" dirty="0">
                <a:latin typeface="新細明體"/>
                <a:ea typeface="新細明體"/>
              </a:rPr>
              <a:t>、弱勢學生</a:t>
            </a:r>
            <a:r>
              <a:rPr lang="en-US" altLang="zh-TW" sz="1400" b="1" baseline="0" dirty="0">
                <a:latin typeface="新細明體"/>
                <a:ea typeface="新細明體"/>
              </a:rPr>
              <a:t>..</a:t>
            </a:r>
            <a:r>
              <a:rPr lang="zh-TW" altLang="en-US" sz="1400" b="1" baseline="0" dirty="0">
                <a:latin typeface="新細明體"/>
                <a:ea typeface="新細明體"/>
              </a:rPr>
              <a:t>等</a:t>
            </a:r>
            <a:r>
              <a:rPr lang="en-US" altLang="zh-TW" sz="1400" b="1" baseline="0" dirty="0">
                <a:latin typeface="新細明體"/>
                <a:ea typeface="新細明體"/>
              </a:rPr>
              <a:t>)</a:t>
            </a:r>
            <a:endParaRPr lang="zh-TW" altLang="en-US" sz="1400" b="1" dirty="0"/>
          </a:p>
        </p:txBody>
      </p:sp>
      <p:sp>
        <p:nvSpPr>
          <p:cNvPr id="4" name="向右箭號 3"/>
          <p:cNvSpPr/>
          <p:nvPr/>
        </p:nvSpPr>
        <p:spPr>
          <a:xfrm>
            <a:off x="2985940" y="2609781"/>
            <a:ext cx="906204" cy="813766"/>
          </a:xfrm>
          <a:prstGeom prst="rightArrow">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dirty="0" smtClean="0">
                <a:solidFill>
                  <a:schemeClr val="tx1"/>
                </a:solidFill>
              </a:rPr>
              <a:t>經 費 申請 給 付</a:t>
            </a:r>
            <a:endParaRPr lang="zh-TW" altLang="en-US" sz="1100" b="1" dirty="0">
              <a:solidFill>
                <a:schemeClr val="tx1"/>
              </a:solidFill>
            </a:endParaRPr>
          </a:p>
        </p:txBody>
      </p:sp>
      <p:sp>
        <p:nvSpPr>
          <p:cNvPr id="30" name="向下箭號 29"/>
          <p:cNvSpPr/>
          <p:nvPr/>
        </p:nvSpPr>
        <p:spPr>
          <a:xfrm>
            <a:off x="4258022" y="3412123"/>
            <a:ext cx="708660" cy="1376730"/>
          </a:xfrm>
          <a:prstGeom prst="dow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zh-TW" altLang="en-US" sz="1300" b="1" dirty="0" smtClean="0">
                <a:solidFill>
                  <a:sysClr val="windowText" lastClr="000000"/>
                </a:solidFill>
              </a:rPr>
              <a:t>執行經費支付</a:t>
            </a:r>
            <a:endParaRPr lang="zh-TW" altLang="en-US" sz="1300" b="1" dirty="0">
              <a:solidFill>
                <a:sysClr val="windowText" lastClr="000000"/>
              </a:solidFill>
            </a:endParaRPr>
          </a:p>
        </p:txBody>
      </p:sp>
      <p:sp>
        <p:nvSpPr>
          <p:cNvPr id="2" name="矩形 1"/>
          <p:cNvSpPr/>
          <p:nvPr/>
        </p:nvSpPr>
        <p:spPr>
          <a:xfrm>
            <a:off x="179512" y="290916"/>
            <a:ext cx="2478172"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t>流   程   圖</a:t>
            </a:r>
            <a:endParaRPr lang="zh-TW" altLang="en-US" sz="2000" b="1"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18</a:t>
            </a:fld>
            <a:endParaRPr lang="zh-TW" altLang="en-US"/>
          </a:p>
        </p:txBody>
      </p:sp>
    </p:spTree>
    <p:extLst>
      <p:ext uri="{BB962C8B-B14F-4D97-AF65-F5344CB8AC3E}">
        <p14:creationId xmlns:p14="http://schemas.microsoft.com/office/powerpoint/2010/main" val="614500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683568" y="548680"/>
            <a:ext cx="7241232" cy="5925272"/>
          </a:xfrm>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p:txBody>
      </p:sp>
      <p:sp>
        <p:nvSpPr>
          <p:cNvPr id="4" name="矩形 3"/>
          <p:cNvSpPr/>
          <p:nvPr/>
        </p:nvSpPr>
        <p:spPr>
          <a:xfrm>
            <a:off x="107504" y="980728"/>
            <a:ext cx="8494633" cy="3416320"/>
          </a:xfrm>
          <a:prstGeom prst="rect">
            <a:avLst/>
          </a:prstGeom>
          <a:noFill/>
        </p:spPr>
        <p:txBody>
          <a:bodyPr wrap="none" lIns="91440" tIns="45720" rIns="91440" bIns="45720">
            <a:spAutoFit/>
          </a:bodyPr>
          <a:lstStyle/>
          <a:p>
            <a:pPr marL="0" indent="0" algn="ctr">
              <a:buNone/>
            </a:pPr>
            <a:endParaRPr lang="en-US" altLang="zh-TW"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lgn="ctr">
              <a:buNone/>
            </a:pPr>
            <a:endParaRPr lang="en-US" altLang="zh-TW"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lgn="ctr">
              <a:buNone/>
            </a:pPr>
            <a:r>
              <a:rPr lang="zh-TW" alt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文聖國小</a:t>
            </a:r>
            <a:endParaRPr lang="en-US" altLang="zh-TW"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lgn="ctr">
              <a:buNone/>
            </a:pPr>
            <a:r>
              <a:rPr lang="zh-TW" altLang="zh-TW"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幸福天使學生關懷計畫</a:t>
            </a:r>
            <a:r>
              <a:rPr lang="zh-TW" alt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簡報</a:t>
            </a:r>
            <a:endParaRPr lang="zh-TW"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19</a:t>
            </a:fld>
            <a:endParaRPr lang="zh-TW" altLang="en-US"/>
          </a:p>
        </p:txBody>
      </p:sp>
    </p:spTree>
    <p:extLst>
      <p:ext uri="{BB962C8B-B14F-4D97-AF65-F5344CB8AC3E}">
        <p14:creationId xmlns:p14="http://schemas.microsoft.com/office/powerpoint/2010/main" val="4054474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5"/>
          </p:nvPr>
        </p:nvSpPr>
        <p:spPr/>
        <p:txBody>
          <a:bodyPr/>
          <a:lstStyle/>
          <a:p>
            <a:fld id="{73DA0BB7-265A-403C-9275-D587AB510EDC}" type="slidenum">
              <a:rPr lang="zh-TW" altLang="en-US" smtClean="0"/>
              <a:t>2</a:t>
            </a:fld>
            <a:endParaRPr lang="zh-TW" altLang="en-US"/>
          </a:p>
        </p:txBody>
      </p:sp>
      <p:graphicFrame>
        <p:nvGraphicFramePr>
          <p:cNvPr id="4" name="內容版面配置區 3"/>
          <p:cNvGraphicFramePr>
            <a:graphicFrameLocks noGrp="1"/>
          </p:cNvGraphicFramePr>
          <p:nvPr>
            <p:ph sz="quarter" idx="1"/>
            <p:extLst>
              <p:ext uri="{D42A27DB-BD31-4B8C-83A1-F6EECF244321}">
                <p14:modId xmlns:p14="http://schemas.microsoft.com/office/powerpoint/2010/main" val="247173448"/>
              </p:ext>
            </p:extLst>
          </p:nvPr>
        </p:nvGraphicFramePr>
        <p:xfrm>
          <a:off x="755576" y="188640"/>
          <a:ext cx="7272808" cy="6482217"/>
        </p:xfrm>
        <a:graphic>
          <a:graphicData uri="http://schemas.openxmlformats.org/drawingml/2006/table">
            <a:tbl>
              <a:tblPr/>
              <a:tblGrid>
                <a:gridCol w="2276559"/>
                <a:gridCol w="4996249"/>
              </a:tblGrid>
              <a:tr h="579805">
                <a:tc gridSpan="2">
                  <a:txBody>
                    <a:bodyPr/>
                    <a:lstStyle/>
                    <a:p>
                      <a:pPr algn="ctr" fontAlgn="ctr"/>
                      <a:r>
                        <a:rPr lang="zh-TW" altLang="en-US" sz="2000" b="1" i="0" u="none" strike="noStrike" dirty="0">
                          <a:solidFill>
                            <a:srgbClr val="000000"/>
                          </a:solidFill>
                          <a:effectLst/>
                          <a:latin typeface="標楷體"/>
                        </a:rPr>
                        <a:t>議程表</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zh-TW" altLang="en-US"/>
                    </a:p>
                  </a:txBody>
                  <a:tcPr/>
                </a:tc>
              </a:tr>
              <a:tr h="394267">
                <a:tc>
                  <a:txBody>
                    <a:bodyPr/>
                    <a:lstStyle/>
                    <a:p>
                      <a:pPr algn="ctr" fontAlgn="ctr"/>
                      <a:r>
                        <a:rPr lang="en-US" altLang="zh-TW" sz="1400" b="0" i="0" u="none" strike="noStrike" dirty="0">
                          <a:solidFill>
                            <a:srgbClr val="000000"/>
                          </a:solidFill>
                          <a:effectLst/>
                          <a:latin typeface="標楷體"/>
                        </a:rPr>
                        <a:t>14:30</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zh-TW" altLang="en-US" sz="1400" b="0" i="0" u="none" strike="noStrike">
                          <a:solidFill>
                            <a:srgbClr val="000000"/>
                          </a:solidFill>
                          <a:effectLst/>
                          <a:latin typeface="標楷體"/>
                        </a:rPr>
                        <a:t>報到</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671">
                <a:tc rowSpan="9">
                  <a:txBody>
                    <a:bodyPr/>
                    <a:lstStyle/>
                    <a:p>
                      <a:pPr algn="ctr" fontAlgn="ctr"/>
                      <a:r>
                        <a:rPr lang="en-US" altLang="zh-TW" sz="1400" b="0" i="0" u="none" strike="noStrike" dirty="0">
                          <a:solidFill>
                            <a:srgbClr val="000000"/>
                          </a:solidFill>
                          <a:effectLst/>
                          <a:latin typeface="標楷體"/>
                        </a:rPr>
                        <a:t>15:00-16:00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zh-TW" altLang="en-US" sz="1400" b="0" i="0" u="none" strike="noStrike">
                          <a:solidFill>
                            <a:srgbClr val="000000"/>
                          </a:solidFill>
                          <a:effectLst/>
                          <a:latin typeface="標楷體"/>
                        </a:rPr>
                        <a:t>一 會議開始</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just" fontAlgn="ctr"/>
                      <a:r>
                        <a:rPr lang="zh-TW" altLang="en-US" sz="1400" b="0" i="0" u="none" strike="noStrike" dirty="0">
                          <a:solidFill>
                            <a:srgbClr val="000000"/>
                          </a:solidFill>
                          <a:effectLst/>
                          <a:latin typeface="標楷體"/>
                        </a:rPr>
                        <a:t>二、理事長致詞。</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just" fontAlgn="ctr"/>
                      <a:r>
                        <a:rPr lang="zh-TW" altLang="en-US" sz="1400" b="0" i="0" u="none" strike="noStrike" dirty="0">
                          <a:solidFill>
                            <a:srgbClr val="000000"/>
                          </a:solidFill>
                          <a:effectLst/>
                          <a:latin typeface="標楷體"/>
                        </a:rPr>
                        <a:t>三、來賓致詞</a:t>
                      </a:r>
                      <a:r>
                        <a:rPr lang="en-US" altLang="zh-TW" sz="1400" b="0" i="0" u="none" strike="noStrike" dirty="0" smtClean="0">
                          <a:solidFill>
                            <a:srgbClr val="000000"/>
                          </a:solidFill>
                          <a:effectLst/>
                          <a:latin typeface="標楷體"/>
                        </a:rPr>
                        <a:t>(</a:t>
                      </a:r>
                      <a:r>
                        <a:rPr lang="zh-TW" altLang="en-US" sz="1400" b="0" i="0" u="none" strike="noStrike" dirty="0" smtClean="0">
                          <a:solidFill>
                            <a:srgbClr val="000000"/>
                          </a:solidFill>
                          <a:effectLst/>
                          <a:latin typeface="標楷體"/>
                        </a:rPr>
                        <a:t>呂總顧問</a:t>
                      </a:r>
                      <a:r>
                        <a:rPr lang="en-US" altLang="zh-TW" sz="1400" b="0" i="0" u="none" strike="noStrike" dirty="0" smtClean="0">
                          <a:solidFill>
                            <a:srgbClr val="000000"/>
                          </a:solidFill>
                          <a:effectLst/>
                          <a:latin typeface="標楷體"/>
                        </a:rPr>
                        <a:t>)</a:t>
                      </a:r>
                      <a:endParaRPr lang="en-US" altLang="zh-TW" sz="1400" b="0" i="0" u="none" strike="noStrike" dirty="0">
                        <a:solidFill>
                          <a:srgbClr val="000000"/>
                        </a:solidFill>
                        <a:effectLst/>
                        <a:latin typeface="標楷體"/>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just" fontAlgn="ctr"/>
                      <a:r>
                        <a:rPr lang="zh-TW" altLang="en-US" sz="1400" b="0" i="0" u="none" strike="noStrike" dirty="0">
                          <a:solidFill>
                            <a:srgbClr val="000000"/>
                          </a:solidFill>
                          <a:effectLst/>
                          <a:latin typeface="標楷體"/>
                        </a:rPr>
                        <a:t>四、</a:t>
                      </a:r>
                      <a:r>
                        <a:rPr lang="en-US" altLang="zh-TW" sz="1400" b="0" i="0" u="none" strike="noStrike" dirty="0">
                          <a:solidFill>
                            <a:srgbClr val="000000"/>
                          </a:solidFill>
                          <a:effectLst/>
                          <a:latin typeface="標楷體"/>
                        </a:rPr>
                        <a:t>109</a:t>
                      </a:r>
                      <a:r>
                        <a:rPr lang="zh-TW" altLang="en-US" sz="1400" b="0" i="0" u="none" strike="noStrike" dirty="0">
                          <a:solidFill>
                            <a:srgbClr val="000000"/>
                          </a:solidFill>
                          <a:effectLst/>
                          <a:latin typeface="標楷體"/>
                        </a:rPr>
                        <a:t>年度財務收支報告</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just" fontAlgn="ctr"/>
                      <a:r>
                        <a:rPr lang="zh-TW" altLang="en-US" sz="1400" b="0" i="0" u="none" strike="noStrike" dirty="0">
                          <a:solidFill>
                            <a:srgbClr val="000000"/>
                          </a:solidFill>
                          <a:effectLst/>
                          <a:latin typeface="標楷體"/>
                        </a:rPr>
                        <a:t>五、</a:t>
                      </a:r>
                      <a:r>
                        <a:rPr lang="en-US" altLang="zh-TW" sz="1400" b="0" i="0" u="none" strike="noStrike" dirty="0">
                          <a:solidFill>
                            <a:srgbClr val="000000"/>
                          </a:solidFill>
                          <a:effectLst/>
                          <a:latin typeface="標楷體"/>
                        </a:rPr>
                        <a:t>109</a:t>
                      </a:r>
                      <a:r>
                        <a:rPr lang="zh-TW" altLang="en-US" sz="1400" b="0" i="0" u="none" strike="noStrike" dirty="0">
                          <a:solidFill>
                            <a:srgbClr val="000000"/>
                          </a:solidFill>
                          <a:effectLst/>
                          <a:latin typeface="標楷體"/>
                        </a:rPr>
                        <a:t>年度執行案件報告</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just" fontAlgn="ctr"/>
                      <a:r>
                        <a:rPr lang="zh-TW" altLang="en-US" sz="1400" b="0" i="0" u="none" strike="noStrike" dirty="0">
                          <a:solidFill>
                            <a:srgbClr val="000000"/>
                          </a:solidFill>
                          <a:effectLst/>
                          <a:latin typeface="標楷體"/>
                        </a:rPr>
                        <a:t>六、</a:t>
                      </a:r>
                      <a:r>
                        <a:rPr lang="en-US" altLang="zh-TW" sz="1400" b="0" i="0" u="none" strike="noStrike" dirty="0">
                          <a:solidFill>
                            <a:srgbClr val="000000"/>
                          </a:solidFill>
                          <a:effectLst/>
                          <a:latin typeface="標楷體"/>
                        </a:rPr>
                        <a:t>109</a:t>
                      </a:r>
                      <a:r>
                        <a:rPr lang="zh-TW" altLang="en-US" sz="1400" b="0" i="0" u="none" strike="noStrike" dirty="0">
                          <a:solidFill>
                            <a:srgbClr val="000000"/>
                          </a:solidFill>
                          <a:effectLst/>
                          <a:latin typeface="標楷體"/>
                        </a:rPr>
                        <a:t>年度預算執行報告</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671">
                <a:tc vMerge="1">
                  <a:txBody>
                    <a:bodyPr/>
                    <a:lstStyle/>
                    <a:p>
                      <a:endParaRPr lang="zh-TW" altLang="en-US"/>
                    </a:p>
                  </a:txBody>
                  <a:tcPr/>
                </a:tc>
                <a:tc>
                  <a:txBody>
                    <a:bodyPr/>
                    <a:lstStyle/>
                    <a:p>
                      <a:pPr algn="l" fontAlgn="b"/>
                      <a:r>
                        <a:rPr lang="zh-TW" altLang="en-US" sz="1400" b="0" i="0" u="none" strike="noStrike" dirty="0">
                          <a:solidFill>
                            <a:srgbClr val="000000"/>
                          </a:solidFill>
                          <a:effectLst/>
                          <a:latin typeface="標楷體"/>
                        </a:rPr>
                        <a:t>七、其他報告事項</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267">
                <a:tc vMerge="1">
                  <a:txBody>
                    <a:bodyPr/>
                    <a:lstStyle/>
                    <a:p>
                      <a:endParaRPr lang="zh-TW" altLang="en-US"/>
                    </a:p>
                  </a:txBody>
                  <a:tcPr/>
                </a:tc>
                <a:tc>
                  <a:txBody>
                    <a:bodyPr/>
                    <a:lstStyle/>
                    <a:p>
                      <a:pPr algn="l" fontAlgn="b"/>
                      <a:r>
                        <a:rPr lang="zh-TW" altLang="en-US" sz="1400" b="0" i="0" u="none" strike="noStrike" dirty="0">
                          <a:solidFill>
                            <a:srgbClr val="000000"/>
                          </a:solidFill>
                          <a:effectLst/>
                          <a:latin typeface="標楷體"/>
                        </a:rPr>
                        <a:t>八、臨時動議</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267">
                <a:tc vMerge="1">
                  <a:txBody>
                    <a:bodyPr/>
                    <a:lstStyle/>
                    <a:p>
                      <a:endParaRPr lang="zh-TW" altLang="en-US"/>
                    </a:p>
                  </a:txBody>
                  <a:tcPr/>
                </a:tc>
                <a:tc>
                  <a:txBody>
                    <a:bodyPr/>
                    <a:lstStyle/>
                    <a:p>
                      <a:pPr algn="l" fontAlgn="b"/>
                      <a:r>
                        <a:rPr lang="zh-TW" altLang="en-US" sz="1400" b="0" i="0" u="none" strike="noStrike" dirty="0">
                          <a:solidFill>
                            <a:srgbClr val="000000"/>
                          </a:solidFill>
                          <a:effectLst/>
                          <a:latin typeface="標楷體"/>
                        </a:rPr>
                        <a:t>九、散會</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267">
                <a:tc>
                  <a:txBody>
                    <a:bodyPr/>
                    <a:lstStyle/>
                    <a:p>
                      <a:pPr algn="ctr" fontAlgn="ctr"/>
                      <a:r>
                        <a:rPr lang="en-US" altLang="zh-TW" sz="1400" b="0" i="0" u="none" strike="noStrike">
                          <a:solidFill>
                            <a:srgbClr val="000000"/>
                          </a:solidFill>
                          <a:effectLst/>
                          <a:latin typeface="標楷體"/>
                        </a:rPr>
                        <a:t>16:00-16:10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標楷體"/>
                        </a:rPr>
                        <a:t>中場休息</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267">
                <a:tc>
                  <a:txBody>
                    <a:bodyPr/>
                    <a:lstStyle/>
                    <a:p>
                      <a:pPr algn="ctr" fontAlgn="ctr"/>
                      <a:r>
                        <a:rPr lang="en-US" altLang="zh-TW" sz="1400" b="0" i="0" u="none" strike="noStrike">
                          <a:solidFill>
                            <a:srgbClr val="000000"/>
                          </a:solidFill>
                          <a:effectLst/>
                          <a:latin typeface="標楷體"/>
                        </a:rPr>
                        <a:t>16:00-18:00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zh-TW" altLang="en-US" sz="1400" b="0" i="0" u="none" strike="noStrike" dirty="0">
                          <a:solidFill>
                            <a:srgbClr val="000000"/>
                          </a:solidFill>
                          <a:effectLst/>
                          <a:latin typeface="標楷體"/>
                        </a:rPr>
                        <a:t>咖啡講座</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460">
                <a:tc>
                  <a:txBody>
                    <a:bodyPr/>
                    <a:lstStyle/>
                    <a:p>
                      <a:pPr algn="ctr" fontAlgn="ctr"/>
                      <a:r>
                        <a:rPr lang="en-US" altLang="zh-TW" sz="1400" b="0" i="0" u="none" strike="noStrike">
                          <a:solidFill>
                            <a:srgbClr val="000000"/>
                          </a:solidFill>
                          <a:effectLst/>
                          <a:latin typeface="標楷體"/>
                        </a:rPr>
                        <a:t>18:00-19:30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zh-TW" altLang="en-US" sz="1400" b="0" i="0" u="none" strike="noStrike" dirty="0">
                          <a:solidFill>
                            <a:srgbClr val="000000"/>
                          </a:solidFill>
                          <a:effectLst/>
                          <a:latin typeface="標楷體"/>
                        </a:rPr>
                        <a:t>會後餐敘</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460">
                <a:tc>
                  <a:txBody>
                    <a:bodyPr/>
                    <a:lstStyle/>
                    <a:p>
                      <a:pPr algn="ctr" fontAlgn="ctr"/>
                      <a:r>
                        <a:rPr lang="en-US" altLang="zh-TW" sz="1400" b="0" i="0" u="none" strike="noStrike">
                          <a:solidFill>
                            <a:srgbClr val="FF0000"/>
                          </a:solidFill>
                          <a:effectLst/>
                          <a:latin typeface="標楷體"/>
                        </a:rPr>
                        <a:t>19:30-20:30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400" b="0" i="0" u="none" strike="noStrike" dirty="0">
                          <a:solidFill>
                            <a:srgbClr val="FF0000"/>
                          </a:solidFill>
                          <a:effectLst/>
                          <a:latin typeface="標楷體"/>
                        </a:rPr>
                        <a:t>街友關懷活動準備</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7460">
                <a:tc>
                  <a:txBody>
                    <a:bodyPr/>
                    <a:lstStyle/>
                    <a:p>
                      <a:pPr algn="ctr" fontAlgn="ctr"/>
                      <a:r>
                        <a:rPr lang="en-US" altLang="zh-TW" sz="1400" b="0" i="0" u="none" strike="noStrike">
                          <a:solidFill>
                            <a:srgbClr val="FF0000"/>
                          </a:solidFill>
                          <a:effectLst/>
                          <a:latin typeface="標楷體"/>
                        </a:rPr>
                        <a:t>21:15-22:00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zh-TW" altLang="en-US" sz="1400" b="0" i="0" u="none" strike="noStrike" dirty="0">
                          <a:solidFill>
                            <a:srgbClr val="FF0000"/>
                          </a:solidFill>
                          <a:effectLst/>
                          <a:latin typeface="標楷體"/>
                        </a:rPr>
                        <a:t>街友關懷活動</a:t>
                      </a:r>
                      <a:r>
                        <a:rPr lang="en-US" altLang="zh-TW" sz="1400" b="0" i="0" u="none" strike="noStrike" dirty="0">
                          <a:solidFill>
                            <a:srgbClr val="FF0000"/>
                          </a:solidFill>
                          <a:effectLst/>
                          <a:latin typeface="標楷體"/>
                        </a:rPr>
                        <a:t>(</a:t>
                      </a:r>
                      <a:r>
                        <a:rPr lang="zh-TW" altLang="en-US" sz="1400" b="0" i="0" u="none" strike="noStrike" dirty="0">
                          <a:solidFill>
                            <a:srgbClr val="FF0000"/>
                          </a:solidFill>
                          <a:effectLst/>
                          <a:latin typeface="標楷體"/>
                        </a:rPr>
                        <a:t>台北車站、龍山寺</a:t>
                      </a:r>
                      <a:r>
                        <a:rPr lang="en-US" altLang="zh-TW" sz="1400" b="0" i="0" u="none" strike="noStrike" dirty="0">
                          <a:solidFill>
                            <a:srgbClr val="FF0000"/>
                          </a:solidFill>
                          <a:effectLst/>
                          <a:latin typeface="標楷體"/>
                        </a:rPr>
                        <a: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73589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2124199" y="1844824"/>
            <a:ext cx="6172200" cy="1894362"/>
          </a:xfrm>
        </p:spPr>
        <p:txBody>
          <a:bodyPr>
            <a:normAutofit/>
          </a:bodyPr>
          <a:lstStyle/>
          <a:p>
            <a:pPr algn="ctr"/>
            <a:r>
              <a:rPr lang="en-US" altLang="zh-TW" sz="4000" dirty="0" smtClean="0">
                <a:solidFill>
                  <a:srgbClr val="002060"/>
                </a:solidFill>
                <a:latin typeface="文鼎粗魏碑" panose="03000809000000000000" pitchFamily="65" charset="-120"/>
                <a:ea typeface="文鼎粗魏碑" panose="03000809000000000000" pitchFamily="65" charset="-120"/>
              </a:rPr>
              <a:t>109</a:t>
            </a:r>
            <a:r>
              <a:rPr lang="zh-TW" altLang="en-US" sz="4000" dirty="0" smtClean="0">
                <a:solidFill>
                  <a:srgbClr val="002060"/>
                </a:solidFill>
                <a:latin typeface="文鼎粗魏碑" panose="03000809000000000000" pitchFamily="65" charset="-120"/>
                <a:ea typeface="文鼎粗魏碑" panose="03000809000000000000" pitchFamily="65" charset="-120"/>
              </a:rPr>
              <a:t>年上學期文</a:t>
            </a:r>
            <a:r>
              <a:rPr lang="zh-TW" altLang="en-US" sz="4000" dirty="0">
                <a:solidFill>
                  <a:srgbClr val="002060"/>
                </a:solidFill>
                <a:latin typeface="文鼎粗魏碑" panose="03000809000000000000" pitchFamily="65" charset="-120"/>
                <a:ea typeface="文鼎粗魏碑" panose="03000809000000000000" pitchFamily="65" charset="-120"/>
              </a:rPr>
              <a:t>聖</a:t>
            </a:r>
            <a:r>
              <a:rPr lang="zh-TW" altLang="en-US" sz="4000" dirty="0" smtClean="0">
                <a:solidFill>
                  <a:srgbClr val="002060"/>
                </a:solidFill>
                <a:latin typeface="文鼎粗魏碑" panose="03000809000000000000" pitchFamily="65" charset="-120"/>
                <a:ea typeface="文鼎粗魏碑" panose="03000809000000000000" pitchFamily="65" charset="-120"/>
              </a:rPr>
              <a:t>國小</a:t>
            </a:r>
            <a:r>
              <a:rPr lang="en-US" altLang="zh-TW" sz="4000" dirty="0" smtClean="0">
                <a:solidFill>
                  <a:srgbClr val="002060"/>
                </a:solidFill>
                <a:latin typeface="文鼎粗魏碑" panose="03000809000000000000" pitchFamily="65" charset="-120"/>
                <a:ea typeface="文鼎粗魏碑" panose="03000809000000000000" pitchFamily="65" charset="-120"/>
              </a:rPr>
              <a:t/>
            </a:r>
            <a:br>
              <a:rPr lang="en-US" altLang="zh-TW" sz="4000" dirty="0" smtClean="0">
                <a:solidFill>
                  <a:srgbClr val="002060"/>
                </a:solidFill>
                <a:latin typeface="文鼎粗魏碑" panose="03000809000000000000" pitchFamily="65" charset="-120"/>
                <a:ea typeface="文鼎粗魏碑" panose="03000809000000000000" pitchFamily="65" charset="-120"/>
              </a:rPr>
            </a:br>
            <a:r>
              <a:rPr lang="zh-TW" altLang="en-US" sz="4000" dirty="0" smtClean="0">
                <a:solidFill>
                  <a:srgbClr val="002060"/>
                </a:solidFill>
                <a:latin typeface="文鼎粗魏碑" panose="03000809000000000000" pitchFamily="65" charset="-120"/>
                <a:ea typeface="文鼎粗魏碑" panose="03000809000000000000" pitchFamily="65" charset="-120"/>
              </a:rPr>
              <a:t>幸福</a:t>
            </a:r>
            <a:r>
              <a:rPr lang="zh-TW" altLang="en-US" sz="4000" dirty="0">
                <a:solidFill>
                  <a:srgbClr val="002060"/>
                </a:solidFill>
                <a:latin typeface="文鼎粗魏碑" panose="03000809000000000000" pitchFamily="65" charset="-120"/>
                <a:ea typeface="文鼎粗魏碑" panose="03000809000000000000" pitchFamily="65" charset="-120"/>
              </a:rPr>
              <a:t>天使學生關懷計畫</a:t>
            </a:r>
          </a:p>
        </p:txBody>
      </p:sp>
      <p:sp>
        <p:nvSpPr>
          <p:cNvPr id="8" name="標題 1"/>
          <p:cNvSpPr txBox="1">
            <a:spLocks/>
          </p:cNvSpPr>
          <p:nvPr/>
        </p:nvSpPr>
        <p:spPr bwMode="auto">
          <a:xfrm>
            <a:off x="2124199" y="4437112"/>
            <a:ext cx="691053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Palatino Linotype" pitchFamily="18" charset="0"/>
              </a:defRPr>
            </a:lvl2pPr>
            <a:lvl3pPr algn="ctr" rtl="0" eaLnBrk="1" fontAlgn="base" hangingPunct="1">
              <a:spcBef>
                <a:spcPct val="0"/>
              </a:spcBef>
              <a:spcAft>
                <a:spcPct val="0"/>
              </a:spcAft>
              <a:defRPr sz="4400">
                <a:solidFill>
                  <a:schemeClr val="tx1"/>
                </a:solidFill>
                <a:latin typeface="Palatino Linotype" pitchFamily="18" charset="0"/>
              </a:defRPr>
            </a:lvl3pPr>
            <a:lvl4pPr algn="ctr" rtl="0" eaLnBrk="1" fontAlgn="base" hangingPunct="1">
              <a:spcBef>
                <a:spcPct val="0"/>
              </a:spcBef>
              <a:spcAft>
                <a:spcPct val="0"/>
              </a:spcAft>
              <a:defRPr sz="4400">
                <a:solidFill>
                  <a:schemeClr val="tx1"/>
                </a:solidFill>
                <a:latin typeface="Palatino Linotype" pitchFamily="18" charset="0"/>
              </a:defRPr>
            </a:lvl4pPr>
            <a:lvl5pPr algn="ctr" rtl="0" eaLnBrk="1" fontAlgn="base" hangingPunct="1">
              <a:spcBef>
                <a:spcPct val="0"/>
              </a:spcBef>
              <a:spcAft>
                <a:spcPct val="0"/>
              </a:spcAft>
              <a:defRPr sz="4400">
                <a:solidFill>
                  <a:schemeClr val="tx1"/>
                </a:solidFill>
                <a:latin typeface="Palatino Linotype" pitchFamily="18" charset="0"/>
              </a:defRPr>
            </a:lvl5pPr>
            <a:lvl6pPr marL="457200" algn="ctr" rtl="0" eaLnBrk="1" fontAlgn="base" hangingPunct="1">
              <a:spcBef>
                <a:spcPct val="0"/>
              </a:spcBef>
              <a:spcAft>
                <a:spcPct val="0"/>
              </a:spcAft>
              <a:defRPr sz="4400">
                <a:solidFill>
                  <a:schemeClr val="tx1"/>
                </a:solidFill>
                <a:latin typeface="Palatino Linotype" pitchFamily="18" charset="0"/>
              </a:defRPr>
            </a:lvl6pPr>
            <a:lvl7pPr marL="914400" algn="ctr" rtl="0" eaLnBrk="1" fontAlgn="base" hangingPunct="1">
              <a:spcBef>
                <a:spcPct val="0"/>
              </a:spcBef>
              <a:spcAft>
                <a:spcPct val="0"/>
              </a:spcAft>
              <a:defRPr sz="4400">
                <a:solidFill>
                  <a:schemeClr val="tx1"/>
                </a:solidFill>
                <a:latin typeface="Palatino Linotype" pitchFamily="18" charset="0"/>
              </a:defRPr>
            </a:lvl7pPr>
            <a:lvl8pPr marL="1371600" algn="ctr" rtl="0" eaLnBrk="1" fontAlgn="base" hangingPunct="1">
              <a:spcBef>
                <a:spcPct val="0"/>
              </a:spcBef>
              <a:spcAft>
                <a:spcPct val="0"/>
              </a:spcAft>
              <a:defRPr sz="4400">
                <a:solidFill>
                  <a:schemeClr val="tx1"/>
                </a:solidFill>
                <a:latin typeface="Palatino Linotype" pitchFamily="18" charset="0"/>
              </a:defRPr>
            </a:lvl8pPr>
            <a:lvl9pPr marL="1828800" algn="ctr" rtl="0" eaLnBrk="1" fontAlgn="base" hangingPunct="1">
              <a:spcBef>
                <a:spcPct val="0"/>
              </a:spcBef>
              <a:spcAft>
                <a:spcPct val="0"/>
              </a:spcAft>
              <a:defRPr sz="4400">
                <a:solidFill>
                  <a:schemeClr val="tx1"/>
                </a:solidFill>
                <a:latin typeface="Palatino Linotype" pitchFamily="18" charset="0"/>
              </a:defRPr>
            </a:lvl9pPr>
          </a:lstStyle>
          <a:p>
            <a:r>
              <a:rPr lang="zh-TW" altLang="en-US" b="1" kern="0" dirty="0" smtClean="0">
                <a:solidFill>
                  <a:srgbClr val="002060"/>
                </a:solidFill>
                <a:latin typeface="文鼎粗魏碑" panose="03000809000000000000" pitchFamily="65" charset="-120"/>
                <a:ea typeface="文鼎粗魏碑" panose="03000809000000000000" pitchFamily="65" charset="-120"/>
              </a:rPr>
              <a:t>本計畫由舟濟協會補助辦理</a:t>
            </a:r>
            <a:endParaRPr lang="zh-TW" altLang="en-US" b="1" kern="0" dirty="0">
              <a:solidFill>
                <a:srgbClr val="002060"/>
              </a:solidFill>
              <a:latin typeface="文鼎粗魏碑" panose="03000809000000000000" pitchFamily="65" charset="-120"/>
              <a:ea typeface="文鼎粗魏碑" panose="03000809000000000000" pitchFamily="65" charset="-120"/>
            </a:endParaRPr>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20</a:t>
            </a:fld>
            <a:endParaRPr lang="zh-TW" altLang="en-US"/>
          </a:p>
        </p:txBody>
      </p:sp>
    </p:spTree>
    <p:extLst>
      <p:ext uri="{BB962C8B-B14F-4D97-AF65-F5344CB8AC3E}">
        <p14:creationId xmlns:p14="http://schemas.microsoft.com/office/powerpoint/2010/main" val="2784297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79512" y="1636042"/>
            <a:ext cx="8856984" cy="5663089"/>
          </a:xfrm>
          <a:prstGeom prst="rect">
            <a:avLst/>
          </a:prstGeom>
          <a:noFill/>
        </p:spPr>
        <p:txBody>
          <a:bodyPr wrap="square" rtlCol="0">
            <a:spAutoFit/>
          </a:bodyPr>
          <a:lstStyle/>
          <a:p>
            <a:pPr algn="ctr">
              <a:spcAft>
                <a:spcPts val="0"/>
              </a:spcAft>
            </a:pPr>
            <a:r>
              <a:rPr lang="zh-TW" altLang="zh-TW" sz="1100" kern="100" dirty="0">
                <a:latin typeface="Calibri" panose="020F0502020204030204" pitchFamily="34" charset="0"/>
                <a:ea typeface="標楷體" panose="03000509000000000000" pitchFamily="65" charset="-120"/>
                <a:cs typeface="Times New Roman" panose="02020603050405020304" pitchFamily="18" charset="0"/>
              </a:rPr>
              <a:t>新北市板橋區文聖國小幸福天使學生關懷計畫</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壹、依</a:t>
            </a:r>
            <a:r>
              <a:rPr lang="en-US" altLang="zh-TW" sz="1100" b="1" kern="0" dirty="0">
                <a:latin typeface="Calibri" panose="020F0502020204030204" pitchFamily="34" charset="0"/>
                <a:ea typeface="標楷體" panose="03000509000000000000" pitchFamily="65" charset="-120"/>
                <a:cs typeface="新細明體" panose="02020500000000000000" pitchFamily="18" charset="-120"/>
              </a:rPr>
              <a:t>  </a:t>
            </a: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據：</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en-US" altLang="zh-TW" sz="1100" kern="0" dirty="0">
                <a:latin typeface="標楷體" panose="03000509000000000000" pitchFamily="65" charset="-120"/>
                <a:ea typeface="新細明體" panose="02020500000000000000" pitchFamily="18" charset="-120"/>
                <a:cs typeface="新細明體" panose="02020500000000000000" pitchFamily="18" charset="-120"/>
              </a:rPr>
              <a:t>  </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一、</a:t>
            </a:r>
            <a:r>
              <a:rPr lang="zh-TW" altLang="zh-TW" sz="1100" kern="100" dirty="0">
                <a:latin typeface="Calibri" panose="020F0502020204030204" pitchFamily="34" charset="0"/>
                <a:ea typeface="標楷體" panose="03000509000000000000" pitchFamily="65" charset="-120"/>
                <a:cs typeface="Times New Roman" panose="02020603050405020304" pitchFamily="18" charset="0"/>
              </a:rPr>
              <a:t>依據本校校務發展</a:t>
            </a:r>
            <a:r>
              <a:rPr lang="en-US" altLang="zh-TW" sz="1100" kern="100" dirty="0">
                <a:latin typeface="Calibri" panose="020F0502020204030204" pitchFamily="34" charset="0"/>
                <a:ea typeface="標楷體" panose="03000509000000000000" pitchFamily="65" charset="-120"/>
                <a:cs typeface="Times New Roman" panose="02020603050405020304" pitchFamily="18" charset="0"/>
              </a:rPr>
              <a:t>109</a:t>
            </a:r>
            <a:r>
              <a:rPr lang="zh-TW" altLang="zh-TW" sz="1100" kern="100" dirty="0">
                <a:latin typeface="Calibri" panose="020F0502020204030204" pitchFamily="34" charset="0"/>
                <a:ea typeface="標楷體" panose="03000509000000000000" pitchFamily="65" charset="-120"/>
                <a:cs typeface="Times New Roman" panose="02020603050405020304" pitchFamily="18" charset="0"/>
              </a:rPr>
              <a:t>學年度輔導計畫辦理。</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900"/>
              </a:spcAft>
            </a:pP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貳、目的</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59410">
              <a:lnSpc>
                <a:spcPct val="125000"/>
              </a:lnSpc>
              <a:spcAft>
                <a:spcPts val="900"/>
              </a:spcAft>
            </a:pP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藉由老師認輔系統規劃與執行學生輔導與關懷工作，於和諧、尊重之氣氛中透過專業輔導知能以愛心、耐心輔導學生，建立學生良好的學習態度與樂觀進取的目標。</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貳、目 標：</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en-US" altLang="zh-TW" sz="1100" kern="0" dirty="0">
                <a:latin typeface="標楷體" panose="03000509000000000000" pitchFamily="65" charset="-120"/>
                <a:ea typeface="新細明體" panose="02020500000000000000" pitchFamily="18" charset="-120"/>
                <a:cs typeface="新細明體" panose="02020500000000000000" pitchFamily="18" charset="-120"/>
              </a:rPr>
              <a:t>  </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一、協助兒童了解自己的各種能力、性向、興趣及人格特質。</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en-US" altLang="zh-TW" sz="1100" kern="0" dirty="0">
                <a:latin typeface="標楷體" panose="03000509000000000000" pitchFamily="65" charset="-120"/>
                <a:ea typeface="新細明體" panose="02020500000000000000" pitchFamily="18" charset="-120"/>
                <a:cs typeface="新細明體" panose="02020500000000000000" pitchFamily="18" charset="-120"/>
              </a:rPr>
              <a:t>  </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二、協助兒童</a:t>
            </a: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認識自己</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環境，適應社會變遷，使其由接納自己、尊重別人而達群性發展。</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en-US" altLang="zh-TW" sz="1100" kern="0" dirty="0">
                <a:latin typeface="標楷體" panose="03000509000000000000" pitchFamily="65" charset="-120"/>
                <a:ea typeface="新細明體" panose="02020500000000000000" pitchFamily="18" charset="-120"/>
                <a:cs typeface="新細明體" panose="02020500000000000000" pitchFamily="18" charset="-120"/>
              </a:rPr>
              <a:t>  </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三、協助兒童養成良好的生活習慣與樂觀進取的態度，以增進兒童的</a:t>
            </a: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身心健康</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lnSpc>
                <a:spcPct val="125000"/>
              </a:lnSpc>
              <a:spcAft>
                <a:spcPts val="0"/>
              </a:spcAft>
            </a:pPr>
            <a:r>
              <a:rPr lang="en-US" altLang="zh-TW" sz="1100" kern="0" dirty="0">
                <a:latin typeface="標楷體" panose="03000509000000000000" pitchFamily="65" charset="-120"/>
                <a:ea typeface="新細明體" panose="02020500000000000000" pitchFamily="18" charset="-120"/>
                <a:cs typeface="新細明體" panose="02020500000000000000" pitchFamily="18" charset="-120"/>
              </a:rPr>
              <a:t>  </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四、協助兒童培養主動的</a:t>
            </a:r>
            <a:r>
              <a:rPr lang="zh-TW" altLang="zh-TW" sz="1100" b="1" kern="0" dirty="0">
                <a:latin typeface="Calibri" panose="020F0502020204030204" pitchFamily="34" charset="0"/>
                <a:ea typeface="標楷體" panose="03000509000000000000" pitchFamily="65" charset="-120"/>
                <a:cs typeface="新細明體" panose="02020500000000000000" pitchFamily="18" charset="-120"/>
              </a:rPr>
              <a:t>學習態度</a:t>
            </a: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以及思考、創造與解決問題的能力。</a:t>
            </a:r>
            <a:r>
              <a:rPr lang="en-US" altLang="zh-TW" sz="1100" kern="0" dirty="0">
                <a:latin typeface="Calibri" panose="020F0502020204030204" pitchFamily="34" charset="0"/>
                <a:ea typeface="標楷體" panose="03000509000000000000" pitchFamily="65" charset="-120"/>
                <a:cs typeface="新細明體" panose="02020500000000000000" pitchFamily="18" charset="-120"/>
              </a:rPr>
              <a:t>  </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gn="just">
              <a:lnSpc>
                <a:spcPct val="125000"/>
              </a:lnSpc>
              <a:spcAft>
                <a:spcPts val="900"/>
              </a:spcAft>
              <a:buFont typeface="+mj-ea"/>
              <a:buAutoNum type="ea1ChtPlain" startAt="4"/>
            </a:pPr>
            <a:r>
              <a:rPr lang="zh-TW" altLang="zh-TW" sz="1100" b="1" kern="0" dirty="0">
                <a:latin typeface="Calibri" panose="020F0502020204030204" pitchFamily="34" charset="0"/>
                <a:ea typeface="標楷體" panose="03000509000000000000" pitchFamily="65" charset="-120"/>
                <a:cs typeface="Times New Roman" panose="02020603050405020304" pitchFamily="18" charset="0"/>
              </a:rPr>
              <a:t>辦理期程：</a:t>
            </a:r>
            <a:r>
              <a:rPr lang="en-US" altLang="zh-TW" sz="1100" kern="0" dirty="0">
                <a:latin typeface="標楷體" panose="03000509000000000000" pitchFamily="65" charset="-120"/>
                <a:ea typeface="新細明體" panose="02020500000000000000" pitchFamily="18" charset="-120"/>
                <a:cs typeface="Times New Roman" panose="02020603050405020304" pitchFamily="18" charset="0"/>
              </a:rPr>
              <a:t>109</a:t>
            </a: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年</a:t>
            </a:r>
            <a:r>
              <a:rPr lang="en-US" altLang="zh-TW" sz="1100" kern="0" dirty="0">
                <a:latin typeface="Calibri" panose="020F0502020204030204" pitchFamily="34" charset="0"/>
                <a:ea typeface="標楷體" panose="03000509000000000000" pitchFamily="65" charset="-120"/>
                <a:cs typeface="Times New Roman" panose="02020603050405020304" pitchFamily="18" charset="0"/>
              </a:rPr>
              <a:t>9</a:t>
            </a: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月起至</a:t>
            </a:r>
            <a:r>
              <a:rPr lang="en-US" altLang="zh-TW" sz="1100" kern="0" dirty="0">
                <a:latin typeface="Calibri" panose="020F0502020204030204" pitchFamily="34" charset="0"/>
                <a:ea typeface="標楷體" panose="03000509000000000000" pitchFamily="65" charset="-120"/>
                <a:cs typeface="Times New Roman" panose="02020603050405020304" pitchFamily="18" charset="0"/>
              </a:rPr>
              <a:t>110</a:t>
            </a: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年</a:t>
            </a:r>
            <a:r>
              <a:rPr lang="en-US" altLang="zh-TW" sz="1100" kern="0" dirty="0">
                <a:latin typeface="Calibri" panose="020F0502020204030204" pitchFamily="34" charset="0"/>
                <a:ea typeface="標楷體" panose="03000509000000000000" pitchFamily="65" charset="-120"/>
                <a:cs typeface="Times New Roman" panose="02020603050405020304" pitchFamily="18" charset="0"/>
              </a:rPr>
              <a:t>1</a:t>
            </a:r>
            <a:r>
              <a:rPr lang="zh-TW" altLang="zh-TW" sz="1100" kern="0" dirty="0">
                <a:latin typeface="Calibri" panose="020F0502020204030204" pitchFamily="34" charset="0"/>
                <a:ea typeface="標楷體" panose="03000509000000000000" pitchFamily="65" charset="-120"/>
                <a:cs typeface="Times New Roman" panose="02020603050405020304" pitchFamily="18" charset="0"/>
              </a:rPr>
              <a:t>月底止。</a:t>
            </a:r>
            <a:r>
              <a:rPr lang="en-US" altLang="zh-TW" sz="1100" kern="0" dirty="0">
                <a:latin typeface="Calibri" panose="020F0502020204030204" pitchFamily="34" charset="0"/>
                <a:ea typeface="標楷體" panose="03000509000000000000" pitchFamily="65" charset="-120"/>
                <a:cs typeface="Times New Roman" panose="02020603050405020304" pitchFamily="18" charset="0"/>
              </a:rPr>
              <a:t>  </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gn="just">
              <a:lnSpc>
                <a:spcPct val="125000"/>
              </a:lnSpc>
              <a:spcAft>
                <a:spcPts val="900"/>
              </a:spcAft>
              <a:buFont typeface="+mj-ea"/>
              <a:buAutoNum type="ea1ChtPlain" startAt="4"/>
            </a:pP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實施方式：由各班老師、科任、專兼輔老師針對每班</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1-2</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位學生有學習落後、行為偏差、情緒障礙 、生活自理能力低落</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等等，實施認輔，透過老師的鼓勵與支持以及運用各項輔導技巧，藉以改善其行為與心理，讓學生感受老師的關懷與幫助，養成良好的生活態度與樂觀進取的態度。</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認輔學生名單</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如附件一；學生關懷表</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如附件二。</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gn="just">
              <a:lnSpc>
                <a:spcPct val="125000"/>
              </a:lnSpc>
              <a:spcAft>
                <a:spcPts val="900"/>
              </a:spcAft>
              <a:buFont typeface="+mj-ea"/>
              <a:buAutoNum type="ea1ChtPlain" startAt="4"/>
            </a:pP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經費概算</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本案經費由</a:t>
            </a:r>
            <a:r>
              <a:rPr lang="zh-TW" altLang="zh-TW" sz="1100" b="1" u="sng" kern="100" dirty="0">
                <a:latin typeface="Calibri" panose="020F0502020204030204" pitchFamily="34" charset="0"/>
                <a:ea typeface="標楷體" panose="03000509000000000000" pitchFamily="65" charset="-120"/>
                <a:cs typeface="Times New Roman" panose="02020603050405020304" pitchFamily="18" charset="0"/>
              </a:rPr>
              <a:t>舟濟協會</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提供補助，老師認輔每位學生所需的各項獎勵品為</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1500</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元。補助</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25</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人，補助經費共</a:t>
            </a:r>
            <a:r>
              <a:rPr lang="en-US" altLang="zh-TW" sz="1100" b="1" kern="100" dirty="0">
                <a:latin typeface="Calibri" panose="020F0502020204030204" pitchFamily="34" charset="0"/>
                <a:ea typeface="標楷體" panose="03000509000000000000" pitchFamily="65" charset="-120"/>
                <a:cs typeface="Times New Roman" panose="02020603050405020304" pitchFamily="18" charset="0"/>
              </a:rPr>
              <a:t>37500</a:t>
            </a: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元。</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gn="just">
              <a:lnSpc>
                <a:spcPct val="125000"/>
              </a:lnSpc>
              <a:spcAft>
                <a:spcPts val="0"/>
              </a:spcAft>
              <a:buFont typeface="+mj-ea"/>
              <a:buAutoNum type="ea1ChtPlain" startAt="4"/>
            </a:pP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預期成效</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742950" lvl="1" indent="-285750" algn="just">
              <a:lnSpc>
                <a:spcPct val="125000"/>
              </a:lnSpc>
              <a:spcAft>
                <a:spcPts val="0"/>
              </a:spcAft>
              <a:buFont typeface="+mj-ea"/>
              <a:buAutoNum type="ea1ChtPlain"/>
            </a:pPr>
            <a:r>
              <a:rPr lang="zh-TW" altLang="zh-TW" sz="1100" kern="100" dirty="0">
                <a:latin typeface="Calibri" panose="020F0502020204030204" pitchFamily="34" charset="0"/>
                <a:ea typeface="標楷體" panose="03000509000000000000" pitchFamily="65" charset="-120"/>
                <a:cs typeface="Times New Roman" panose="02020603050405020304" pitchFamily="18" charset="0"/>
              </a:rPr>
              <a:t>能改善認輔學生學習落後情形，使學生積極向上，培養學生樂觀進取的態度，以增進兒童的身心健康。</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742950" lvl="1" indent="-285750">
              <a:lnSpc>
                <a:spcPct val="125000"/>
              </a:lnSpc>
              <a:spcAft>
                <a:spcPts val="0"/>
              </a:spcAft>
              <a:buFont typeface="+mj-ea"/>
              <a:buAutoNum type="ea1ChtPlain"/>
            </a:pP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能改善認輔學生偏差行為，使其由接納自己、尊重別人而達群性發展。</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742950" lvl="1" indent="-285750">
              <a:lnSpc>
                <a:spcPct val="125000"/>
              </a:lnSpc>
              <a:spcAft>
                <a:spcPts val="0"/>
              </a:spcAft>
              <a:buFont typeface="+mj-ea"/>
              <a:buAutoNum type="ea1ChtPlain"/>
            </a:pP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培養學生能覺察管理自己情緒與學習良好處理情緒的方式。</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742950" lvl="1" indent="-285750">
              <a:lnSpc>
                <a:spcPct val="125000"/>
              </a:lnSpc>
              <a:spcAft>
                <a:spcPts val="0"/>
              </a:spcAft>
              <a:buFont typeface="+mj-ea"/>
              <a:buAutoNum type="ea1ChtPlain"/>
            </a:pPr>
            <a:r>
              <a:rPr lang="zh-TW" altLang="zh-TW" sz="1100" kern="0" dirty="0">
                <a:latin typeface="Calibri" panose="020F0502020204030204" pitchFamily="34" charset="0"/>
                <a:ea typeface="標楷體" panose="03000509000000000000" pitchFamily="65" charset="-120"/>
                <a:cs typeface="新細明體" panose="02020500000000000000" pitchFamily="18" charset="-120"/>
              </a:rPr>
              <a:t>培養學生養成生活自理能力，養成良好的生活習慣。</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gn="just">
              <a:lnSpc>
                <a:spcPct val="125000"/>
              </a:lnSpc>
              <a:spcAft>
                <a:spcPts val="0"/>
              </a:spcAft>
              <a:buFont typeface="+mj-ea"/>
              <a:buAutoNum type="ea1ChtPlain" startAt="4"/>
            </a:pPr>
            <a:r>
              <a:rPr lang="zh-TW" altLang="zh-TW" sz="1100" b="1" kern="100" dirty="0">
                <a:latin typeface="Calibri" panose="020F0502020204030204" pitchFamily="34" charset="0"/>
                <a:ea typeface="標楷體" panose="03000509000000000000" pitchFamily="65" charset="-120"/>
                <a:cs typeface="Times New Roman" panose="02020603050405020304" pitchFamily="18" charset="0"/>
              </a:rPr>
              <a:t>本計畫經校長核可後辦理。</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marL="323850">
              <a:lnSpc>
                <a:spcPct val="125000"/>
              </a:lnSpc>
              <a:spcAft>
                <a:spcPts val="0"/>
              </a:spcAft>
            </a:pPr>
            <a:r>
              <a:rPr lang="en-US" altLang="zh-TW" sz="1100" kern="100" dirty="0">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1100" kern="100" dirty="0">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altLang="zh-TW" sz="1100" kern="100" dirty="0">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標題 1"/>
          <p:cNvSpPr txBox="1">
            <a:spLocks/>
          </p:cNvSpPr>
          <p:nvPr/>
        </p:nvSpPr>
        <p:spPr bwMode="auto">
          <a:xfrm>
            <a:off x="1535096" y="116632"/>
            <a:ext cx="7488832" cy="1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Palatino Linotype" pitchFamily="18" charset="0"/>
              </a:defRPr>
            </a:lvl2pPr>
            <a:lvl3pPr algn="ctr" rtl="0" eaLnBrk="1" fontAlgn="base" hangingPunct="1">
              <a:spcBef>
                <a:spcPct val="0"/>
              </a:spcBef>
              <a:spcAft>
                <a:spcPct val="0"/>
              </a:spcAft>
              <a:defRPr sz="4400">
                <a:solidFill>
                  <a:schemeClr val="tx1"/>
                </a:solidFill>
                <a:latin typeface="Palatino Linotype" pitchFamily="18" charset="0"/>
              </a:defRPr>
            </a:lvl3pPr>
            <a:lvl4pPr algn="ctr" rtl="0" eaLnBrk="1" fontAlgn="base" hangingPunct="1">
              <a:spcBef>
                <a:spcPct val="0"/>
              </a:spcBef>
              <a:spcAft>
                <a:spcPct val="0"/>
              </a:spcAft>
              <a:defRPr sz="4400">
                <a:solidFill>
                  <a:schemeClr val="tx1"/>
                </a:solidFill>
                <a:latin typeface="Palatino Linotype" pitchFamily="18" charset="0"/>
              </a:defRPr>
            </a:lvl4pPr>
            <a:lvl5pPr algn="ctr" rtl="0" eaLnBrk="1" fontAlgn="base" hangingPunct="1">
              <a:spcBef>
                <a:spcPct val="0"/>
              </a:spcBef>
              <a:spcAft>
                <a:spcPct val="0"/>
              </a:spcAft>
              <a:defRPr sz="4400">
                <a:solidFill>
                  <a:schemeClr val="tx1"/>
                </a:solidFill>
                <a:latin typeface="Palatino Linotype" pitchFamily="18" charset="0"/>
              </a:defRPr>
            </a:lvl5pPr>
            <a:lvl6pPr marL="457200" algn="ctr" rtl="0" eaLnBrk="1" fontAlgn="base" hangingPunct="1">
              <a:spcBef>
                <a:spcPct val="0"/>
              </a:spcBef>
              <a:spcAft>
                <a:spcPct val="0"/>
              </a:spcAft>
              <a:defRPr sz="4400">
                <a:solidFill>
                  <a:schemeClr val="tx1"/>
                </a:solidFill>
                <a:latin typeface="Palatino Linotype" pitchFamily="18" charset="0"/>
              </a:defRPr>
            </a:lvl6pPr>
            <a:lvl7pPr marL="914400" algn="ctr" rtl="0" eaLnBrk="1" fontAlgn="base" hangingPunct="1">
              <a:spcBef>
                <a:spcPct val="0"/>
              </a:spcBef>
              <a:spcAft>
                <a:spcPct val="0"/>
              </a:spcAft>
              <a:defRPr sz="4400">
                <a:solidFill>
                  <a:schemeClr val="tx1"/>
                </a:solidFill>
                <a:latin typeface="Palatino Linotype" pitchFamily="18" charset="0"/>
              </a:defRPr>
            </a:lvl7pPr>
            <a:lvl8pPr marL="1371600" algn="ctr" rtl="0" eaLnBrk="1" fontAlgn="base" hangingPunct="1">
              <a:spcBef>
                <a:spcPct val="0"/>
              </a:spcBef>
              <a:spcAft>
                <a:spcPct val="0"/>
              </a:spcAft>
              <a:defRPr sz="4400">
                <a:solidFill>
                  <a:schemeClr val="tx1"/>
                </a:solidFill>
                <a:latin typeface="Palatino Linotype" pitchFamily="18" charset="0"/>
              </a:defRPr>
            </a:lvl8pPr>
            <a:lvl9pPr marL="1828800" algn="ctr" rtl="0" eaLnBrk="1" fontAlgn="base" hangingPunct="1">
              <a:spcBef>
                <a:spcPct val="0"/>
              </a:spcBef>
              <a:spcAft>
                <a:spcPct val="0"/>
              </a:spcAft>
              <a:defRPr sz="4400">
                <a:solidFill>
                  <a:schemeClr val="tx1"/>
                </a:solidFill>
                <a:latin typeface="Palatino Linotype" pitchFamily="18" charset="0"/>
              </a:defRPr>
            </a:lvl9pPr>
          </a:lstStyle>
          <a:p>
            <a:r>
              <a:rPr lang="en-US" altLang="zh-TW" sz="3800" kern="0" dirty="0" smtClean="0">
                <a:latin typeface="文鼎粗魏碑" panose="03000809000000000000" pitchFamily="65" charset="-120"/>
                <a:ea typeface="文鼎粗魏碑" panose="03000809000000000000" pitchFamily="65" charset="-120"/>
              </a:rPr>
              <a:t>109</a:t>
            </a:r>
            <a:r>
              <a:rPr lang="zh-TW" altLang="en-US" sz="3800" kern="0" dirty="0" smtClean="0">
                <a:latin typeface="文鼎粗魏碑" panose="03000809000000000000" pitchFamily="65" charset="-120"/>
                <a:ea typeface="文鼎粗魏碑" panose="03000809000000000000" pitchFamily="65" charset="-120"/>
              </a:rPr>
              <a:t>年度上學期文聖國小</a:t>
            </a:r>
            <a:r>
              <a:rPr lang="en-US" altLang="zh-TW" sz="3800" kern="0" dirty="0" smtClean="0">
                <a:latin typeface="文鼎粗魏碑" panose="03000809000000000000" pitchFamily="65" charset="-120"/>
                <a:ea typeface="文鼎粗魏碑" panose="03000809000000000000" pitchFamily="65" charset="-120"/>
              </a:rPr>
              <a:t/>
            </a:r>
            <a:br>
              <a:rPr lang="en-US" altLang="zh-TW" sz="3800" kern="0" dirty="0" smtClean="0">
                <a:latin typeface="文鼎粗魏碑" panose="03000809000000000000" pitchFamily="65" charset="-120"/>
                <a:ea typeface="文鼎粗魏碑" panose="03000809000000000000" pitchFamily="65" charset="-120"/>
              </a:rPr>
            </a:br>
            <a:r>
              <a:rPr lang="zh-TW" altLang="en-US" sz="3800" kern="0" dirty="0" smtClean="0">
                <a:latin typeface="文鼎粗魏碑" panose="03000809000000000000" pitchFamily="65" charset="-120"/>
                <a:ea typeface="文鼎粗魏碑" panose="03000809000000000000" pitchFamily="65" charset="-120"/>
              </a:rPr>
              <a:t>幸福天使學生關懷計畫</a:t>
            </a:r>
            <a:endParaRPr lang="zh-TW" altLang="en-US" sz="3800" kern="0" dirty="0">
              <a:latin typeface="文鼎粗魏碑" panose="03000809000000000000" pitchFamily="65" charset="-120"/>
              <a:ea typeface="文鼎粗魏碑" panose="03000809000000000000" pitchFamily="65" charset="-120"/>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21</a:t>
            </a:fld>
            <a:endParaRPr lang="zh-TW" altLang="en-US"/>
          </a:p>
        </p:txBody>
      </p:sp>
    </p:spTree>
    <p:extLst>
      <p:ext uri="{BB962C8B-B14F-4D97-AF65-F5344CB8AC3E}">
        <p14:creationId xmlns:p14="http://schemas.microsoft.com/office/powerpoint/2010/main" val="4150027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en-US" altLang="zh-TW" dirty="0" smtClean="0"/>
          </a:p>
          <a:p>
            <a:endParaRPr lang="zh-TW" altLang="en-US" dirty="0"/>
          </a:p>
        </p:txBody>
      </p:sp>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0"/>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2099087" y="596721"/>
            <a:ext cx="66493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56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TW" altLang="en-US" dirty="0">
                <a:latin typeface="標楷體" panose="03000509000000000000" pitchFamily="65" charset="-120"/>
                <a:ea typeface="標楷體" panose="03000509000000000000" pitchFamily="65" charset="-120"/>
                <a:cs typeface="Times New Roman" panose="02020603050405020304" pitchFamily="18" charset="0"/>
              </a:rPr>
              <a:t>新北市板橋區文聖國小</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幸福天使</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學生關懷表</a:t>
            </a:r>
          </a:p>
          <a:p>
            <a:pPr lvl="0"/>
            <a:r>
              <a:rPr lang="zh-TW" altLang="en-US" dirty="0">
                <a:latin typeface="標楷體" panose="03000509000000000000" pitchFamily="65" charset="-120"/>
                <a:ea typeface="標楷體" panose="03000509000000000000" pitchFamily="65" charset="-120"/>
                <a:cs typeface="Times New Roman" panose="02020603050405020304" pitchFamily="18" charset="0"/>
              </a:rPr>
              <a:t>填表人</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林佳慧                   </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填表</a:t>
            </a:r>
            <a:r>
              <a:rPr lang="zh-TW" altLang="en-US" dirty="0">
                <a:latin typeface="標楷體" panose="03000509000000000000" pitchFamily="65" charset="-120"/>
                <a:ea typeface="標楷體" panose="03000509000000000000" pitchFamily="65" charset="-120"/>
                <a:cs typeface="Times New Roman" panose="02020603050405020304" pitchFamily="18" charset="0"/>
              </a:rPr>
              <a:t>日期</a:t>
            </a:r>
            <a:r>
              <a:rPr lang="en-US" altLang="zh-TW" dirty="0">
                <a:latin typeface="標楷體" panose="03000509000000000000" pitchFamily="65" charset="-120"/>
                <a:ea typeface="標楷體" panose="03000509000000000000" pitchFamily="65" charset="-120"/>
                <a:cs typeface="Times New Roman" panose="02020603050405020304" pitchFamily="18" charset="0"/>
              </a:rPr>
              <a:t>:110</a:t>
            </a:r>
            <a:r>
              <a:rPr lang="zh-TW" altLang="en-US"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dirty="0">
                <a:latin typeface="標楷體" panose="03000509000000000000" pitchFamily="65" charset="-120"/>
                <a:ea typeface="標楷體" panose="03000509000000000000" pitchFamily="65" charset="-120"/>
                <a:cs typeface="Times New Roman" panose="02020603050405020304" pitchFamily="18" charset="0"/>
              </a:rPr>
              <a:t>11</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日</a:t>
            </a:r>
            <a:endParaRPr lang="en-US" altLang="zh-TW" dirty="0" smtClean="0">
              <a:latin typeface="標楷體" panose="03000509000000000000" pitchFamily="65" charset="-120"/>
              <a:ea typeface="標楷體" panose="03000509000000000000" pitchFamily="65" charset="-120"/>
              <a:cs typeface="Times New Roman" panose="02020603050405020304" pitchFamily="18" charset="0"/>
            </a:endParaRPr>
          </a:p>
          <a:p>
            <a:pPr lvl="0"/>
            <a:endParaRPr lang="zh-TW" altLang="en-US" dirty="0">
              <a:latin typeface="標楷體" panose="03000509000000000000" pitchFamily="65" charset="-120"/>
              <a:ea typeface="標楷體" panose="03000509000000000000" pitchFamily="65" charset="-120"/>
              <a:cs typeface="Times New Roman" panose="02020603050405020304" pitchFamily="18" charset="0"/>
            </a:endParaRPr>
          </a:p>
          <a:p>
            <a:pPr marL="0" marR="0" lvl="0" indent="35560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sp>
        <p:nvSpPr>
          <p:cNvPr id="11" name="文字方塊 10"/>
          <p:cNvSpPr txBox="1"/>
          <p:nvPr/>
        </p:nvSpPr>
        <p:spPr>
          <a:xfrm>
            <a:off x="103008" y="1988840"/>
            <a:ext cx="8821536" cy="4616648"/>
          </a:xfrm>
          <a:prstGeom prst="rect">
            <a:avLst/>
          </a:prstGeom>
          <a:noFill/>
        </p:spPr>
        <p:txBody>
          <a:bodyPr wrap="square" rtlCol="0">
            <a:spAutoFit/>
          </a:bodyPr>
          <a:lstStyle/>
          <a:p>
            <a:r>
              <a:rPr lang="en-US" altLang="zh-TW" sz="1400" b="1" dirty="0"/>
              <a:t>1</a:t>
            </a:r>
            <a:r>
              <a:rPr lang="en-US" altLang="zh-TW" sz="1400" b="1" dirty="0" smtClean="0"/>
              <a:t>.</a:t>
            </a:r>
            <a:r>
              <a:rPr lang="zh-TW" altLang="en-US" sz="1400" b="1" dirty="0" smtClean="0"/>
              <a:t>問題</a:t>
            </a:r>
            <a:r>
              <a:rPr lang="zh-TW" altLang="en-US" sz="1400" b="1" dirty="0"/>
              <a:t>與需求概述</a:t>
            </a:r>
            <a:r>
              <a:rPr lang="en-US" altLang="zh-TW" sz="1400" b="1" dirty="0"/>
              <a:t>:</a:t>
            </a:r>
          </a:p>
          <a:p>
            <a:r>
              <a:rPr lang="en-US" altLang="zh-TW" sz="1400" dirty="0"/>
              <a:t>(1</a:t>
            </a:r>
            <a:r>
              <a:rPr lang="en-US" altLang="zh-TW" sz="1400" dirty="0" smtClean="0"/>
              <a:t>)</a:t>
            </a:r>
            <a:r>
              <a:rPr lang="zh-TW" altLang="en-US" sz="1400" dirty="0" smtClean="0"/>
              <a:t>單</a:t>
            </a:r>
            <a:r>
              <a:rPr lang="zh-TW" altLang="en-US" sz="1400" dirty="0"/>
              <a:t>親，由舅舅撫養三個孩子和中風的阿嬤，媽媽每週僅探視孩子一次，每次探視時間極為短暫，只有短短兩三個小時，孩子缺乏母愛。</a:t>
            </a:r>
          </a:p>
          <a:p>
            <a:r>
              <a:rPr lang="en-US" altLang="zh-TW" sz="1400" dirty="0"/>
              <a:t>(2</a:t>
            </a:r>
            <a:r>
              <a:rPr lang="en-US" altLang="zh-TW" sz="1400" dirty="0" smtClean="0"/>
              <a:t>)</a:t>
            </a:r>
            <a:r>
              <a:rPr lang="zh-TW" altLang="en-US" sz="1400" dirty="0" smtClean="0"/>
              <a:t>生活</a:t>
            </a:r>
            <a:r>
              <a:rPr lang="zh-TW" altLang="en-US" sz="1400" dirty="0"/>
              <a:t>貧困，一家五口住在汽車旅館，生活必需品與學用品匱乏。孩子完全沒有幼兒園學習經驗，文化刺激不足，不會握筆、寫字、畫畫、使用剪刀膠水</a:t>
            </a:r>
            <a:r>
              <a:rPr lang="en-US" altLang="zh-TW" sz="1400" dirty="0"/>
              <a:t>……</a:t>
            </a:r>
            <a:r>
              <a:rPr lang="zh-TW" altLang="en-US" sz="1400" dirty="0"/>
              <a:t>，基本生活知識技能皆不足</a:t>
            </a:r>
            <a:r>
              <a:rPr lang="zh-TW" altLang="en-US" sz="1400" dirty="0" smtClean="0"/>
              <a:t>。</a:t>
            </a:r>
            <a:endParaRPr lang="en-US" altLang="zh-TW" sz="1400" dirty="0" smtClean="0"/>
          </a:p>
          <a:p>
            <a:endParaRPr lang="zh-TW" altLang="en-US" sz="1400" dirty="0"/>
          </a:p>
          <a:p>
            <a:r>
              <a:rPr lang="en-US" altLang="zh-TW" sz="1400" b="1" dirty="0"/>
              <a:t>2</a:t>
            </a:r>
            <a:r>
              <a:rPr lang="en-US" altLang="zh-TW" sz="1400" b="1" dirty="0" smtClean="0"/>
              <a:t>.</a:t>
            </a:r>
            <a:r>
              <a:rPr lang="zh-TW" altLang="en-US" sz="1400" b="1" dirty="0" smtClean="0"/>
              <a:t>輔導</a:t>
            </a:r>
            <a:r>
              <a:rPr lang="zh-TW" altLang="en-US" sz="1400" b="1" dirty="0"/>
              <a:t>目標</a:t>
            </a:r>
            <a:r>
              <a:rPr lang="en-US" altLang="zh-TW" sz="1400" b="1" dirty="0"/>
              <a:t>:</a:t>
            </a:r>
          </a:p>
          <a:p>
            <a:r>
              <a:rPr lang="en-US" altLang="zh-TW" sz="1400" dirty="0"/>
              <a:t>(1</a:t>
            </a:r>
            <a:r>
              <a:rPr lang="en-US" altLang="zh-TW" sz="1400" dirty="0" smtClean="0"/>
              <a:t>)</a:t>
            </a:r>
            <a:r>
              <a:rPr lang="zh-TW" altLang="en-US" sz="1400" dirty="0" smtClean="0"/>
              <a:t>學習</a:t>
            </a:r>
            <a:r>
              <a:rPr lang="zh-TW" altLang="en-US" sz="1400" dirty="0"/>
              <a:t>基本生活技能，練習握筆及使用剪刀、膠水等學習工具。</a:t>
            </a:r>
          </a:p>
          <a:p>
            <a:r>
              <a:rPr lang="en-US" altLang="zh-TW" sz="1400" dirty="0"/>
              <a:t>(2</a:t>
            </a:r>
            <a:r>
              <a:rPr lang="en-US" altLang="zh-TW" sz="1400" dirty="0" smtClean="0"/>
              <a:t>)</a:t>
            </a:r>
            <a:r>
              <a:rPr lang="zh-TW" altLang="en-US" sz="1400" dirty="0" smtClean="0"/>
              <a:t>學習</a:t>
            </a:r>
            <a:r>
              <a:rPr lang="zh-TW" altLang="en-US" sz="1400" dirty="0"/>
              <a:t>注音符號拼讀、國字和數字習寫，盡量跟上同學進度</a:t>
            </a:r>
            <a:r>
              <a:rPr lang="zh-TW" altLang="en-US" sz="1400" dirty="0" smtClean="0"/>
              <a:t>。</a:t>
            </a:r>
            <a:endParaRPr lang="en-US" altLang="zh-TW" sz="1400" dirty="0" smtClean="0"/>
          </a:p>
          <a:p>
            <a:endParaRPr lang="zh-TW" altLang="en-US" sz="1400" dirty="0"/>
          </a:p>
          <a:p>
            <a:r>
              <a:rPr lang="en-US" altLang="zh-TW" sz="1400" b="1" dirty="0"/>
              <a:t>3</a:t>
            </a:r>
            <a:r>
              <a:rPr lang="en-US" altLang="zh-TW" sz="1400" b="1" dirty="0" smtClean="0"/>
              <a:t>.</a:t>
            </a:r>
            <a:r>
              <a:rPr lang="zh-TW" altLang="en-US" sz="1400" b="1" dirty="0" smtClean="0"/>
              <a:t>輔導</a:t>
            </a:r>
            <a:r>
              <a:rPr lang="zh-TW" altLang="en-US" sz="1400" b="1" dirty="0"/>
              <a:t>策略與歷程概述</a:t>
            </a:r>
            <a:r>
              <a:rPr lang="en-US" altLang="zh-TW" sz="1400" dirty="0"/>
              <a:t>:</a:t>
            </a:r>
          </a:p>
          <a:p>
            <a:r>
              <a:rPr lang="en-US" altLang="zh-TW" sz="1400" dirty="0"/>
              <a:t>(1</a:t>
            </a:r>
            <a:r>
              <a:rPr lang="en-US" altLang="zh-TW" sz="1400" dirty="0" smtClean="0"/>
              <a:t>)</a:t>
            </a:r>
            <a:r>
              <a:rPr lang="zh-TW" altLang="en-US" sz="1400" b="1" dirty="0" smtClean="0"/>
              <a:t>訂購</a:t>
            </a:r>
            <a:r>
              <a:rPr lang="zh-TW" altLang="en-US" sz="1400" b="1" dirty="0"/>
              <a:t>國語日報周刊</a:t>
            </a:r>
            <a:r>
              <a:rPr lang="zh-TW" altLang="en-US" sz="1400" dirty="0"/>
              <a:t>，加強語文能力。</a:t>
            </a:r>
          </a:p>
          <a:p>
            <a:r>
              <a:rPr lang="en-US" altLang="zh-TW" sz="1400" dirty="0"/>
              <a:t>(2</a:t>
            </a:r>
            <a:r>
              <a:rPr lang="en-US" altLang="zh-TW" sz="1400" dirty="0" smtClean="0"/>
              <a:t>)</a:t>
            </a:r>
            <a:r>
              <a:rPr lang="zh-TW" altLang="en-US" sz="1400" b="1" dirty="0" smtClean="0"/>
              <a:t>購買</a:t>
            </a:r>
            <a:r>
              <a:rPr lang="zh-TW" altLang="en-US" sz="1400" b="1" dirty="0"/>
              <a:t>鉛筆、握筆器、尺、繪畫用具、剪刀、膠水等學用品</a:t>
            </a:r>
            <a:r>
              <a:rPr lang="zh-TW" altLang="en-US" sz="1400" dirty="0"/>
              <a:t>與文具，讓孩子在用具齊備的情況下，慢慢扎根。</a:t>
            </a:r>
          </a:p>
          <a:p>
            <a:r>
              <a:rPr lang="en-US" altLang="zh-TW" sz="1400" dirty="0"/>
              <a:t>(3</a:t>
            </a:r>
            <a:r>
              <a:rPr lang="en-US" altLang="zh-TW" sz="1400" dirty="0" smtClean="0"/>
              <a:t>)</a:t>
            </a:r>
            <a:r>
              <a:rPr lang="zh-TW" altLang="en-US" sz="1400" dirty="0" smtClean="0"/>
              <a:t>抽空</a:t>
            </a:r>
            <a:r>
              <a:rPr lang="zh-TW" altLang="en-US" sz="1400" dirty="0"/>
              <a:t>利用課餘時間</a:t>
            </a:r>
            <a:r>
              <a:rPr lang="en-US" altLang="zh-TW" sz="1400" dirty="0"/>
              <a:t>(</a:t>
            </a:r>
            <a:r>
              <a:rPr lang="zh-TW" altLang="en-US" sz="1400" dirty="0"/>
              <a:t>早自修、下課、放學後的課後班時間，和孩子進行一對一基礎教學，個別指導功課。</a:t>
            </a:r>
            <a:r>
              <a:rPr lang="en-US" altLang="zh-TW" sz="1400" dirty="0"/>
              <a:t>(</a:t>
            </a:r>
            <a:r>
              <a:rPr lang="zh-TW" altLang="en-US" sz="1400" dirty="0"/>
              <a:t>導師視時間、體力量力而為，以不犧牲其他孩子受教權為原則</a:t>
            </a:r>
            <a:r>
              <a:rPr lang="en-US" altLang="zh-TW" sz="1400" dirty="0" smtClean="0"/>
              <a:t>)</a:t>
            </a:r>
          </a:p>
          <a:p>
            <a:endParaRPr lang="en-US" altLang="zh-TW" sz="1400" b="1" dirty="0"/>
          </a:p>
          <a:p>
            <a:r>
              <a:rPr lang="en-US" altLang="zh-TW" sz="1400" b="1" dirty="0"/>
              <a:t>4.</a:t>
            </a:r>
            <a:r>
              <a:rPr lang="zh-TW" altLang="en-US" sz="1400" b="1" dirty="0"/>
              <a:t>輔導成效與結果</a:t>
            </a:r>
            <a:r>
              <a:rPr lang="zh-TW" altLang="en-US" sz="1400" b="1" dirty="0" smtClean="0"/>
              <a:t>概述</a:t>
            </a:r>
            <a:r>
              <a:rPr lang="en-US" altLang="zh-TW" sz="1400" b="1" dirty="0" smtClean="0"/>
              <a:t>:</a:t>
            </a:r>
            <a:endParaRPr lang="en-US" altLang="zh-TW" sz="1400" b="1" dirty="0"/>
          </a:p>
          <a:p>
            <a:r>
              <a:rPr lang="en-US" altLang="zh-TW" sz="1400" dirty="0"/>
              <a:t>(1</a:t>
            </a:r>
            <a:r>
              <a:rPr lang="en-US" altLang="zh-TW" sz="1400" dirty="0" smtClean="0"/>
              <a:t>)</a:t>
            </a:r>
            <a:r>
              <a:rPr lang="zh-TW" altLang="en-US" sz="1400" dirty="0" smtClean="0"/>
              <a:t>已</a:t>
            </a:r>
            <a:r>
              <a:rPr lang="zh-TW" altLang="en-US" sz="1400" dirty="0"/>
              <a:t>會握筆寫字、使用尺和繪畫用具，剪刀和膠水的使用仍須學習、加強。</a:t>
            </a:r>
          </a:p>
          <a:p>
            <a:r>
              <a:rPr lang="en-US" altLang="zh-TW" sz="1400" dirty="0"/>
              <a:t>(2</a:t>
            </a:r>
            <a:r>
              <a:rPr lang="en-US" altLang="zh-TW" sz="1400" dirty="0" smtClean="0"/>
              <a:t>)</a:t>
            </a:r>
            <a:r>
              <a:rPr lang="zh-TW" altLang="en-US" sz="1400" dirty="0" smtClean="0"/>
              <a:t>已</a:t>
            </a:r>
            <a:r>
              <a:rPr lang="zh-TW" altLang="en-US" sz="1400" dirty="0"/>
              <a:t>會寫自己的名字。</a:t>
            </a:r>
          </a:p>
          <a:p>
            <a:r>
              <a:rPr lang="en-US" altLang="zh-TW" sz="1400" dirty="0"/>
              <a:t>(3</a:t>
            </a:r>
            <a:r>
              <a:rPr lang="en-US" altLang="zh-TW" sz="1400" dirty="0" smtClean="0"/>
              <a:t>)</a:t>
            </a:r>
            <a:r>
              <a:rPr lang="zh-TW" altLang="en-US" sz="1400" dirty="0" smtClean="0"/>
              <a:t>注音符號</a:t>
            </a:r>
            <a:r>
              <a:rPr lang="zh-TW" altLang="en-US" sz="1400" dirty="0"/>
              <a:t>拼讀與國字搭配學習，漸漸跟上進度，仍有落後，須多加練習。</a:t>
            </a:r>
          </a:p>
          <a:p>
            <a:r>
              <a:rPr lang="en-US" altLang="zh-TW" sz="1400" dirty="0"/>
              <a:t>(4</a:t>
            </a:r>
            <a:r>
              <a:rPr lang="en-US" altLang="zh-TW" sz="1400" dirty="0" smtClean="0"/>
              <a:t>)</a:t>
            </a:r>
            <a:r>
              <a:rPr lang="zh-TW" altLang="en-US" sz="1400" dirty="0" smtClean="0"/>
              <a:t>雖然</a:t>
            </a:r>
            <a:r>
              <a:rPr lang="zh-TW" altLang="en-US" sz="1400" dirty="0"/>
              <a:t>書寫較慢，但已具備一年級數學基本能力。</a:t>
            </a:r>
          </a:p>
        </p:txBody>
      </p:sp>
      <p:graphicFrame>
        <p:nvGraphicFramePr>
          <p:cNvPr id="13" name="表格 12"/>
          <p:cNvGraphicFramePr>
            <a:graphicFrameLocks noGrp="1"/>
          </p:cNvGraphicFramePr>
          <p:nvPr>
            <p:extLst>
              <p:ext uri="{D42A27DB-BD31-4B8C-83A1-F6EECF244321}">
                <p14:modId xmlns:p14="http://schemas.microsoft.com/office/powerpoint/2010/main" val="1989783465"/>
              </p:ext>
            </p:extLst>
          </p:nvPr>
        </p:nvGraphicFramePr>
        <p:xfrm>
          <a:off x="2555776" y="1340768"/>
          <a:ext cx="5309870" cy="470261"/>
        </p:xfrm>
        <a:graphic>
          <a:graphicData uri="http://schemas.openxmlformats.org/drawingml/2006/table">
            <a:tbl>
              <a:tblPr firstRow="1" firstCol="1" bandRow="1"/>
              <a:tblGrid>
                <a:gridCol w="1061720">
                  <a:extLst>
                    <a:ext uri="{9D8B030D-6E8A-4147-A177-3AD203B41FA5}">
                      <a16:colId xmlns:a16="http://schemas.microsoft.com/office/drawing/2014/main" xmlns="" val="2619460816"/>
                    </a:ext>
                  </a:extLst>
                </a:gridCol>
                <a:gridCol w="1061720">
                  <a:extLst>
                    <a:ext uri="{9D8B030D-6E8A-4147-A177-3AD203B41FA5}">
                      <a16:colId xmlns:a16="http://schemas.microsoft.com/office/drawing/2014/main" xmlns="" val="390066533"/>
                    </a:ext>
                  </a:extLst>
                </a:gridCol>
                <a:gridCol w="1061720">
                  <a:extLst>
                    <a:ext uri="{9D8B030D-6E8A-4147-A177-3AD203B41FA5}">
                      <a16:colId xmlns:a16="http://schemas.microsoft.com/office/drawing/2014/main" xmlns="" val="2947039870"/>
                    </a:ext>
                  </a:extLst>
                </a:gridCol>
                <a:gridCol w="2124710">
                  <a:extLst>
                    <a:ext uri="{9D8B030D-6E8A-4147-A177-3AD203B41FA5}">
                      <a16:colId xmlns:a16="http://schemas.microsoft.com/office/drawing/2014/main" xmlns="" val="1738913335"/>
                    </a:ext>
                  </a:extLst>
                </a:gridCol>
              </a:tblGrid>
              <a:tr h="256901">
                <a:tc>
                  <a:txBody>
                    <a:bodyPr/>
                    <a:lstStyle/>
                    <a:p>
                      <a:pPr>
                        <a:spcAft>
                          <a:spcPts val="0"/>
                        </a:spcAft>
                      </a:pPr>
                      <a:r>
                        <a:rPr lang="zh-TW" sz="1400" kern="100">
                          <a:effectLst/>
                          <a:latin typeface="Calibri" panose="020F0502020204030204" pitchFamily="34" charset="0"/>
                          <a:ea typeface="標楷體" panose="03000509000000000000" pitchFamily="65" charset="-120"/>
                          <a:cs typeface="Times New Roman" panose="02020603050405020304" pitchFamily="18" charset="0"/>
                        </a:rPr>
                        <a:t>姓名</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effectLst/>
                          <a:latin typeface="標楷體" panose="03000509000000000000" pitchFamily="65" charset="-120"/>
                          <a:ea typeface="新細明體" panose="02020500000000000000" pitchFamily="18" charset="-120"/>
                          <a:cs typeface="Times New Roman" panose="02020603050405020304" pitchFamily="18" charset="0"/>
                        </a:rPr>
                        <a:t>  </a:t>
                      </a:r>
                      <a:r>
                        <a:rPr lang="zh-TW" sz="1400" kern="100">
                          <a:effectLst/>
                          <a:latin typeface="Calibri" panose="020F0502020204030204" pitchFamily="34" charset="0"/>
                          <a:ea typeface="標楷體" panose="03000509000000000000" pitchFamily="65" charset="-120"/>
                          <a:cs typeface="Times New Roman" panose="02020603050405020304" pitchFamily="18" charset="0"/>
                        </a:rPr>
                        <a:t>周○安</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panose="020F0502020204030204" pitchFamily="34" charset="0"/>
                          <a:ea typeface="標楷體" panose="03000509000000000000" pitchFamily="65" charset="-120"/>
                          <a:cs typeface="Times New Roman" panose="02020603050405020304" pitchFamily="18" charset="0"/>
                        </a:rPr>
                        <a:t>性別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panose="020F0502020204030204" pitchFamily="34" charset="0"/>
                          <a:ea typeface="標楷體" panose="03000509000000000000" pitchFamily="65" charset="-120"/>
                          <a:cs typeface="Times New Roman" panose="02020603050405020304" pitchFamily="18" charset="0"/>
                        </a:rPr>
                        <a:t>■男</a:t>
                      </a:r>
                      <a:r>
                        <a:rPr lang="en-US" sz="1400" kern="100" dirty="0">
                          <a:effectLst/>
                          <a:latin typeface="Calibri" panose="020F0502020204030204" pitchFamily="34" charset="0"/>
                          <a:ea typeface="標楷體" panose="03000509000000000000" pitchFamily="65" charset="-120"/>
                          <a:cs typeface="Times New Roman" panose="02020603050405020304" pitchFamily="18" charset="0"/>
                        </a:rPr>
                        <a:t>  </a:t>
                      </a:r>
                      <a:r>
                        <a:rPr lang="zh-TW" sz="1400" kern="100" dirty="0">
                          <a:effectLst/>
                          <a:latin typeface="Calibri" panose="020F0502020204030204" pitchFamily="34" charset="0"/>
                          <a:ea typeface="標楷體" panose="03000509000000000000" pitchFamily="65" charset="-120"/>
                          <a:cs typeface="Times New Roman" panose="02020603050405020304" pitchFamily="18" charset="0"/>
                        </a:rPr>
                        <a:t>□女</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0640685"/>
                  </a:ext>
                </a:extLst>
              </a:tr>
              <a:tr h="0">
                <a:tc>
                  <a:txBody>
                    <a:bodyPr/>
                    <a:lstStyle/>
                    <a:p>
                      <a:pPr>
                        <a:spcAft>
                          <a:spcPts val="0"/>
                        </a:spcAft>
                      </a:pPr>
                      <a:r>
                        <a:rPr lang="zh-TW" sz="1400" kern="100" dirty="0">
                          <a:effectLst/>
                          <a:latin typeface="Calibri" panose="020F0502020204030204" pitchFamily="34" charset="0"/>
                          <a:ea typeface="標楷體" panose="03000509000000000000" pitchFamily="65" charset="-120"/>
                          <a:cs typeface="Times New Roman" panose="02020603050405020304" pitchFamily="18" charset="0"/>
                        </a:rPr>
                        <a:t>班級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effectLst/>
                          <a:latin typeface="標楷體" panose="03000509000000000000" pitchFamily="65" charset="-120"/>
                          <a:ea typeface="新細明體" panose="02020500000000000000" pitchFamily="18" charset="-120"/>
                          <a:cs typeface="Times New Roman" panose="02020603050405020304" pitchFamily="18" charset="0"/>
                        </a:rPr>
                        <a:t> </a:t>
                      </a:r>
                      <a:r>
                        <a:rPr lang="zh-TW" sz="1400" kern="100">
                          <a:effectLst/>
                          <a:latin typeface="Calibri" panose="020F0502020204030204" pitchFamily="34" charset="0"/>
                          <a:ea typeface="標楷體" panose="03000509000000000000" pitchFamily="65" charset="-120"/>
                          <a:cs typeface="Times New Roman" panose="02020603050405020304" pitchFamily="18" charset="0"/>
                        </a:rPr>
                        <a:t>一年 </a:t>
                      </a:r>
                      <a:r>
                        <a:rPr lang="en-US" sz="1400" kern="100">
                          <a:effectLst/>
                          <a:latin typeface="Calibri" panose="020F0502020204030204" pitchFamily="34" charset="0"/>
                          <a:ea typeface="標楷體" panose="03000509000000000000" pitchFamily="65" charset="-120"/>
                          <a:cs typeface="Times New Roman" panose="02020603050405020304" pitchFamily="18" charset="0"/>
                        </a:rPr>
                        <a:t>1 </a:t>
                      </a:r>
                      <a:r>
                        <a:rPr lang="zh-TW" sz="1400" kern="100">
                          <a:effectLst/>
                          <a:latin typeface="Calibri" panose="020F0502020204030204" pitchFamily="34" charset="0"/>
                          <a:ea typeface="標楷體" panose="03000509000000000000" pitchFamily="65" charset="-120"/>
                          <a:cs typeface="Times New Roman" panose="02020603050405020304" pitchFamily="18" charset="0"/>
                        </a:rPr>
                        <a:t>班</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panose="020F0502020204030204" pitchFamily="34" charset="0"/>
                          <a:ea typeface="標楷體" panose="03000509000000000000" pitchFamily="65" charset="-120"/>
                          <a:cs typeface="Times New Roman" panose="02020603050405020304" pitchFamily="18" charset="0"/>
                        </a:rPr>
                        <a:t>導師姓名</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panose="020F0502020204030204" pitchFamily="34" charset="0"/>
                          <a:ea typeface="標楷體" panose="03000509000000000000" pitchFamily="65" charset="-120"/>
                          <a:cs typeface="Times New Roman" panose="02020603050405020304" pitchFamily="18" charset="0"/>
                        </a:rPr>
                        <a:t>林佳慧</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7650111"/>
                  </a:ext>
                </a:extLst>
              </a:tr>
            </a:tbl>
          </a:graphicData>
        </a:graphic>
      </p:graphicFrame>
      <p:sp>
        <p:nvSpPr>
          <p:cNvPr id="2" name="投影片編號版面配置區 1"/>
          <p:cNvSpPr>
            <a:spLocks noGrp="1"/>
          </p:cNvSpPr>
          <p:nvPr>
            <p:ph type="sldNum" sz="quarter" idx="15"/>
          </p:nvPr>
        </p:nvSpPr>
        <p:spPr/>
        <p:txBody>
          <a:bodyPr/>
          <a:lstStyle/>
          <a:p>
            <a:fld id="{73DA0BB7-265A-403C-9275-D587AB510EDC}" type="slidenum">
              <a:rPr lang="zh-TW" altLang="en-US" smtClean="0"/>
              <a:t>22</a:t>
            </a:fld>
            <a:endParaRPr lang="zh-TW" altLang="en-US"/>
          </a:p>
        </p:txBody>
      </p:sp>
    </p:spTree>
    <p:extLst>
      <p:ext uri="{BB962C8B-B14F-4D97-AF65-F5344CB8AC3E}">
        <p14:creationId xmlns:p14="http://schemas.microsoft.com/office/powerpoint/2010/main" val="1148504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流程圖: 換頁接點 10"/>
          <p:cNvSpPr/>
          <p:nvPr/>
        </p:nvSpPr>
        <p:spPr bwMode="auto">
          <a:xfrm>
            <a:off x="3101253" y="3717032"/>
            <a:ext cx="2298613" cy="3024336"/>
          </a:xfrm>
          <a:prstGeom prst="flowChartOffpageConnector">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000000"/>
              </a:solidFill>
              <a:effectLst/>
              <a:uLnTx/>
              <a:uFillTx/>
              <a:latin typeface="Palatino Linotype" pitchFamily="18" charset="0"/>
              <a:ea typeface="+mn-ea"/>
              <a:cs typeface="+mn-cs"/>
            </a:endParaRPr>
          </a:p>
        </p:txBody>
      </p:sp>
      <p:sp>
        <p:nvSpPr>
          <p:cNvPr id="10" name="文字方塊 9"/>
          <p:cNvSpPr txBox="1"/>
          <p:nvPr/>
        </p:nvSpPr>
        <p:spPr>
          <a:xfrm>
            <a:off x="3347864" y="4806183"/>
            <a:ext cx="2183257"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smtClean="0">
                <a:ln>
                  <a:noFill/>
                </a:ln>
                <a:solidFill>
                  <a:srgbClr val="C00000"/>
                </a:solidFill>
                <a:effectLst/>
                <a:uLnTx/>
                <a:uFillTx/>
                <a:latin typeface="Palatino Linotype" pitchFamily="18" charset="0"/>
                <a:ea typeface="+mn-ea"/>
                <a:cs typeface="+mn-cs"/>
              </a:rPr>
              <a:t>與同學們一起分享國語日報的內容，建立孩童的信心。</a:t>
            </a:r>
            <a:endParaRPr kumimoji="0" lang="zh-TW" altLang="en-US" sz="1800" b="0" i="0" u="none" strike="noStrike" kern="1200" cap="none" spc="0" normalizeH="0" baseline="0" noProof="0" dirty="0">
              <a:ln>
                <a:noFill/>
              </a:ln>
              <a:solidFill>
                <a:srgbClr val="C00000"/>
              </a:solidFill>
              <a:effectLst/>
              <a:uLnTx/>
              <a:uFillTx/>
              <a:latin typeface="Palatino Linotype" pitchFamily="18" charset="0"/>
              <a:ea typeface="+mn-ea"/>
              <a:cs typeface="+mn-cs"/>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131623"/>
            <a:ext cx="2630216" cy="3609745"/>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1121" y="3263184"/>
            <a:ext cx="2556273" cy="3334168"/>
          </a:xfrm>
          <a:prstGeom prst="rect">
            <a:avLst/>
          </a:prstGeom>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866" y="116632"/>
            <a:ext cx="2741946" cy="301499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792" y="296650"/>
            <a:ext cx="2504402" cy="2654951"/>
          </a:xfrm>
          <a:prstGeom prst="rect">
            <a:avLst/>
          </a:prstGeom>
        </p:spPr>
      </p:pic>
      <p:sp>
        <p:nvSpPr>
          <p:cNvPr id="5" name="投影片編號版面配置區 4"/>
          <p:cNvSpPr>
            <a:spLocks noGrp="1"/>
          </p:cNvSpPr>
          <p:nvPr>
            <p:ph type="sldNum" sz="quarter" idx="15"/>
          </p:nvPr>
        </p:nvSpPr>
        <p:spPr/>
        <p:txBody>
          <a:bodyPr/>
          <a:lstStyle/>
          <a:p>
            <a:fld id="{73DA0BB7-265A-403C-9275-D587AB510EDC}" type="slidenum">
              <a:rPr lang="zh-TW" altLang="en-US" smtClean="0"/>
              <a:t>23</a:t>
            </a:fld>
            <a:endParaRPr lang="zh-TW" altLang="en-US"/>
          </a:p>
        </p:txBody>
      </p:sp>
    </p:spTree>
    <p:extLst>
      <p:ext uri="{BB962C8B-B14F-4D97-AF65-F5344CB8AC3E}">
        <p14:creationId xmlns:p14="http://schemas.microsoft.com/office/powerpoint/2010/main" val="20262634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en-US" altLang="zh-TW" dirty="0" smtClean="0"/>
          </a:p>
          <a:p>
            <a:endParaRPr lang="zh-TW" altLang="en-US" dirty="0"/>
          </a:p>
        </p:txBody>
      </p:sp>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0"/>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格 8"/>
          <p:cNvGraphicFramePr>
            <a:graphicFrameLocks noGrp="1"/>
          </p:cNvGraphicFramePr>
          <p:nvPr>
            <p:extLst>
              <p:ext uri="{D42A27DB-BD31-4B8C-83A1-F6EECF244321}">
                <p14:modId xmlns:p14="http://schemas.microsoft.com/office/powerpoint/2010/main" val="3383644174"/>
              </p:ext>
            </p:extLst>
          </p:nvPr>
        </p:nvGraphicFramePr>
        <p:xfrm>
          <a:off x="251520" y="1830218"/>
          <a:ext cx="8496944" cy="5079614"/>
        </p:xfrm>
        <a:graphic>
          <a:graphicData uri="http://schemas.openxmlformats.org/drawingml/2006/table">
            <a:tbl>
              <a:tblPr firstRow="1" firstCol="1" bandRow="1"/>
              <a:tblGrid>
                <a:gridCol w="1066377">
                  <a:extLst>
                    <a:ext uri="{9D8B030D-6E8A-4147-A177-3AD203B41FA5}">
                      <a16:colId xmlns:a16="http://schemas.microsoft.com/office/drawing/2014/main" xmlns="" val="1292284149"/>
                    </a:ext>
                  </a:extLst>
                </a:gridCol>
                <a:gridCol w="1066377">
                  <a:extLst>
                    <a:ext uri="{9D8B030D-6E8A-4147-A177-3AD203B41FA5}">
                      <a16:colId xmlns:a16="http://schemas.microsoft.com/office/drawing/2014/main" xmlns="" val="2239398282"/>
                    </a:ext>
                  </a:extLst>
                </a:gridCol>
                <a:gridCol w="1066377">
                  <a:extLst>
                    <a:ext uri="{9D8B030D-6E8A-4147-A177-3AD203B41FA5}">
                      <a16:colId xmlns:a16="http://schemas.microsoft.com/office/drawing/2014/main" xmlns="" val="2138878637"/>
                    </a:ext>
                  </a:extLst>
                </a:gridCol>
                <a:gridCol w="5297813">
                  <a:extLst>
                    <a:ext uri="{9D8B030D-6E8A-4147-A177-3AD203B41FA5}">
                      <a16:colId xmlns:a16="http://schemas.microsoft.com/office/drawing/2014/main" xmlns="" val="1014153521"/>
                    </a:ext>
                  </a:extLst>
                </a:gridCol>
              </a:tblGrid>
              <a:tr h="188255">
                <a:tc>
                  <a:txBody>
                    <a:bodyPr/>
                    <a:lstStyle/>
                    <a:p>
                      <a:pPr>
                        <a:spcAft>
                          <a:spcPts val="0"/>
                        </a:spcAft>
                      </a:pPr>
                      <a:r>
                        <a:rPr lang="zh-TW" sz="1100" kern="100" dirty="0" smtClean="0">
                          <a:effectLst/>
                          <a:latin typeface="Calibri" panose="020F0502020204030204" pitchFamily="34" charset="0"/>
                          <a:ea typeface="標楷體" panose="03000509000000000000" pitchFamily="65" charset="-120"/>
                          <a:cs typeface="Times New Roman" panose="02020603050405020304" pitchFamily="18" charset="0"/>
                        </a:rPr>
                        <a:t>姓名</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a:effectLst/>
                          <a:latin typeface="標楷體" panose="03000509000000000000" pitchFamily="65" charset="-120"/>
                          <a:ea typeface="新細明體" panose="02020500000000000000" pitchFamily="18" charset="-120"/>
                          <a:cs typeface="Times New Roman" panose="02020603050405020304" pitchFamily="18" charset="0"/>
                        </a:rPr>
                        <a:t>  </a:t>
                      </a:r>
                      <a:r>
                        <a:rPr lang="zh-TW" sz="1100" kern="100">
                          <a:effectLst/>
                          <a:latin typeface="Calibri" panose="020F0502020204030204" pitchFamily="34" charset="0"/>
                          <a:ea typeface="標楷體" panose="03000509000000000000" pitchFamily="65" charset="-120"/>
                          <a:cs typeface="Times New Roman" panose="02020603050405020304" pitchFamily="18" charset="0"/>
                        </a:rPr>
                        <a:t>陳</a:t>
                      </a:r>
                      <a:r>
                        <a:rPr lang="en-US" sz="1100" kern="100">
                          <a:effectLst/>
                          <a:latin typeface="Calibri" panose="020F0502020204030204" pitchFamily="34" charset="0"/>
                          <a:ea typeface="標楷體" panose="03000509000000000000" pitchFamily="65" charset="-120"/>
                          <a:cs typeface="Times New Roman" panose="02020603050405020304" pitchFamily="18" charset="0"/>
                        </a:rPr>
                        <a:t>o</a:t>
                      </a:r>
                      <a:r>
                        <a:rPr lang="zh-TW" sz="1100" kern="100">
                          <a:effectLst/>
                          <a:latin typeface="Calibri" panose="020F0502020204030204" pitchFamily="34" charset="0"/>
                          <a:ea typeface="標楷體" panose="03000509000000000000" pitchFamily="65" charset="-120"/>
                          <a:cs typeface="Times New Roman" panose="02020603050405020304" pitchFamily="18" charset="0"/>
                        </a:rPr>
                        <a:t>宇</a:t>
                      </a: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a:effectLst/>
                          <a:latin typeface="Calibri" panose="020F0502020204030204" pitchFamily="34" charset="0"/>
                          <a:ea typeface="標楷體" panose="03000509000000000000" pitchFamily="65" charset="-120"/>
                          <a:cs typeface="Times New Roman" panose="02020603050405020304" pitchFamily="18" charset="0"/>
                        </a:rPr>
                        <a:t>性別</a:t>
                      </a:r>
                      <a:r>
                        <a:rPr lang="en-US" sz="1100" kern="100">
                          <a:effectLst/>
                          <a:latin typeface="Calibri" panose="020F0502020204030204" pitchFamily="34" charset="0"/>
                          <a:ea typeface="標楷體" panose="03000509000000000000" pitchFamily="65" charset="-120"/>
                          <a:cs typeface="Times New Roman" panose="02020603050405020304" pitchFamily="18" charset="0"/>
                        </a:rPr>
                        <a:t>  </a:t>
                      </a: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0">
                        <a:spcAft>
                          <a:spcPts val="0"/>
                        </a:spcAft>
                      </a:pPr>
                      <a:r>
                        <a:rPr lang="en-US" sz="1100" kern="100" dirty="0">
                          <a:effectLst/>
                          <a:latin typeface="標楷體" panose="03000509000000000000" pitchFamily="65" charset="-120"/>
                          <a:ea typeface="新細明體" panose="02020500000000000000" pitchFamily="18" charset="-120"/>
                          <a:cs typeface="Times New Roman" panose="02020603050405020304" pitchFamily="18" charset="0"/>
                        </a:rPr>
                        <a:t>v</a:t>
                      </a:r>
                      <a:r>
                        <a:rPr lang="zh-TW" sz="1100" kern="100" dirty="0">
                          <a:effectLst/>
                          <a:latin typeface="Calibri" panose="020F0502020204030204" pitchFamily="34" charset="0"/>
                          <a:ea typeface="標楷體" panose="03000509000000000000" pitchFamily="65" charset="-120"/>
                          <a:cs typeface="Times New Roman" panose="02020603050405020304" pitchFamily="18" charset="0"/>
                        </a:rPr>
                        <a:t>男</a:t>
                      </a:r>
                      <a:r>
                        <a:rPr lang="en-US" sz="1100" kern="100" dirty="0">
                          <a:effectLst/>
                          <a:latin typeface="Calibri" panose="020F0502020204030204" pitchFamily="34" charset="0"/>
                          <a:ea typeface="標楷體" panose="03000509000000000000" pitchFamily="65" charset="-120"/>
                          <a:cs typeface="Times New Roman" panose="02020603050405020304" pitchFamily="18" charset="0"/>
                        </a:rPr>
                        <a:t>  </a:t>
                      </a:r>
                      <a:r>
                        <a:rPr lang="zh-TW" sz="1100" kern="100" dirty="0">
                          <a:effectLst/>
                          <a:latin typeface="Calibri" panose="020F0502020204030204" pitchFamily="34" charset="0"/>
                          <a:ea typeface="標楷體" panose="03000509000000000000" pitchFamily="65" charset="-120"/>
                          <a:cs typeface="Times New Roman" panose="02020603050405020304" pitchFamily="18" charset="0"/>
                        </a:rPr>
                        <a:t>□女</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5863842"/>
                  </a:ext>
                </a:extLst>
              </a:tr>
              <a:tr h="258399">
                <a:tc>
                  <a:txBody>
                    <a:bodyPr/>
                    <a:lstStyle/>
                    <a:p>
                      <a:pPr>
                        <a:spcAft>
                          <a:spcPts val="0"/>
                        </a:spcAft>
                      </a:pPr>
                      <a:r>
                        <a:rPr lang="zh-TW" sz="1100" kern="100" dirty="0">
                          <a:effectLst/>
                          <a:latin typeface="Calibri" panose="020F0502020204030204" pitchFamily="34" charset="0"/>
                          <a:ea typeface="標楷體" panose="03000509000000000000" pitchFamily="65" charset="-120"/>
                          <a:cs typeface="Times New Roman" panose="02020603050405020304" pitchFamily="18" charset="0"/>
                        </a:rPr>
                        <a:t>班級</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a:effectLst/>
                          <a:latin typeface="Calibri" panose="020F0502020204030204" pitchFamily="34" charset="0"/>
                          <a:ea typeface="標楷體" panose="03000509000000000000" pitchFamily="65" charset="-120"/>
                          <a:cs typeface="Times New Roman" panose="02020603050405020304" pitchFamily="18" charset="0"/>
                        </a:rPr>
                        <a:t>二年</a:t>
                      </a:r>
                      <a:r>
                        <a:rPr lang="en-US" sz="1100" kern="100">
                          <a:effectLst/>
                          <a:latin typeface="Calibri" panose="020F0502020204030204" pitchFamily="34" charset="0"/>
                          <a:ea typeface="標楷體" panose="03000509000000000000" pitchFamily="65" charset="-120"/>
                          <a:cs typeface="Times New Roman" panose="02020603050405020304" pitchFamily="18" charset="0"/>
                        </a:rPr>
                        <a:t>1</a:t>
                      </a:r>
                      <a:r>
                        <a:rPr lang="zh-TW" sz="1100" kern="100">
                          <a:effectLst/>
                          <a:latin typeface="Calibri" panose="020F0502020204030204" pitchFamily="34" charset="0"/>
                          <a:ea typeface="標楷體" panose="03000509000000000000" pitchFamily="65" charset="-120"/>
                          <a:cs typeface="Times New Roman" panose="02020603050405020304" pitchFamily="18" charset="0"/>
                        </a:rPr>
                        <a:t>班</a:t>
                      </a: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dirty="0">
                          <a:effectLst/>
                          <a:latin typeface="Calibri" panose="020F0502020204030204" pitchFamily="34" charset="0"/>
                          <a:ea typeface="標楷體" panose="03000509000000000000" pitchFamily="65" charset="-120"/>
                          <a:cs typeface="Times New Roman" panose="02020603050405020304" pitchFamily="18" charset="0"/>
                        </a:rPr>
                        <a:t>導師姓名</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100" kern="100" dirty="0">
                          <a:effectLst/>
                          <a:latin typeface="Calibri" panose="020F0502020204030204" pitchFamily="34" charset="0"/>
                          <a:ea typeface="標楷體" panose="03000509000000000000" pitchFamily="65" charset="-120"/>
                          <a:cs typeface="Times New Roman" panose="02020603050405020304" pitchFamily="18" charset="0"/>
                        </a:rPr>
                        <a:t>鍾 靜 媛</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2478925"/>
                  </a:ext>
                </a:extLst>
              </a:tr>
              <a:tr h="4491244">
                <a:tc gridSpan="4">
                  <a:txBody>
                    <a:bodyPr/>
                    <a:lstStyle/>
                    <a:p>
                      <a:pPr marL="342900" lvl="0" indent="-342900">
                        <a:spcAft>
                          <a:spcPts val="0"/>
                        </a:spcAft>
                        <a:buFont typeface="+mj-lt"/>
                        <a:buAutoNum type="arabicPeriod"/>
                      </a:pPr>
                      <a:r>
                        <a:rPr lang="zh-TW" sz="1300" b="1" kern="100" dirty="0">
                          <a:effectLst/>
                          <a:latin typeface="Calibri" panose="020F0502020204030204" pitchFamily="34" charset="0"/>
                          <a:ea typeface="標楷體" panose="03000509000000000000" pitchFamily="65" charset="-120"/>
                          <a:cs typeface="Times New Roman" panose="02020603050405020304" pitchFamily="18" charset="0"/>
                        </a:rPr>
                        <a:t>問題與需求概述</a:t>
                      </a:r>
                      <a:r>
                        <a:rPr lang="en-US" sz="13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3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55600" algn="just">
                        <a:spcAft>
                          <a:spcPts val="0"/>
                        </a:spcAft>
                      </a:pP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【問題】</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55600" algn="just">
                        <a:spcAft>
                          <a:spcPts val="0"/>
                        </a:spcAft>
                      </a:pPr>
                      <a:r>
                        <a:rPr lang="zh-TW" altLang="en-US" sz="1200" kern="100" dirty="0" smtClean="0">
                          <a:effectLst/>
                          <a:latin typeface="Calibri" panose="020F0502020204030204" pitchFamily="34" charset="0"/>
                          <a:ea typeface="標楷體" panose="03000509000000000000" pitchFamily="65" charset="-120"/>
                          <a:cs typeface="Times New Roman" panose="02020603050405020304" pitchFamily="18" charset="0"/>
                        </a:rPr>
                        <a:t>此生患有</a:t>
                      </a:r>
                      <a:r>
                        <a:rPr lang="zh-TW" alt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海洋性貧血</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膽</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道閉</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鎖已</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摘除</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膽囊</a:t>
                      </a:r>
                      <a:r>
                        <a:rPr lang="en-US" alt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smtClean="0">
                          <a:effectLst/>
                          <a:latin typeface="Calibri" panose="020F0502020204030204" pitchFamily="34" charset="0"/>
                          <a:ea typeface="標楷體" panose="03000509000000000000" pitchFamily="65" charset="-120"/>
                          <a:cs typeface="Times New Roman" panose="02020603050405020304" pitchFamily="18" charset="0"/>
                        </a:rPr>
                        <a:t>長期</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使用</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抗生素及利膽劑。如果膽道發炎需要在台大醫院住院</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2</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周抗生素治療。</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  </a:t>
                      </a:r>
                      <a:endParaRPr lang="zh-TW" sz="12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p>
                      <a:pPr indent="355600" algn="just">
                        <a:spcAft>
                          <a:spcPts val="0"/>
                        </a:spcAft>
                      </a:pP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需求概述】</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55600" algn="just">
                        <a:spcAft>
                          <a:spcPts val="0"/>
                        </a:spcAft>
                      </a:pP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每次的住院，短則</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2</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周，長則</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4</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周！</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宇非常喜歡上學，就算住院中，也會複習</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預習功課，課業成績表現優異。維持學習的熱情和動力，提升學習的成就感，豐富學習的觸角，增加與同儕活動</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互動的機會，進而體會學校教育的快樂，是老師能為他做的事</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dirty="0" smtClean="0">
                        <a:effectLst/>
                        <a:latin typeface="Calibri" panose="020F0502020204030204" pitchFamily="34" charset="0"/>
                        <a:ea typeface="標楷體" panose="03000509000000000000" pitchFamily="65" charset="-120"/>
                        <a:cs typeface="Times New Roman" panose="02020603050405020304" pitchFamily="18" charset="0"/>
                      </a:endParaRPr>
                    </a:p>
                    <a:p>
                      <a:pPr indent="355600" algn="just">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lvl="0" indent="0">
                        <a:spcAft>
                          <a:spcPts val="0"/>
                        </a:spcAft>
                        <a:buFont typeface="+mj-lt"/>
                        <a:buNone/>
                      </a:pPr>
                      <a:r>
                        <a:rPr lang="en-US" altLang="zh-TW" sz="1300" b="1" kern="100" dirty="0" smtClean="0">
                          <a:effectLst/>
                          <a:latin typeface="Calibri" panose="020F0502020204030204" pitchFamily="34" charset="0"/>
                          <a:ea typeface="標楷體" panose="03000509000000000000" pitchFamily="65" charset="-120"/>
                          <a:cs typeface="Times New Roman" panose="02020603050405020304" pitchFamily="18" charset="0"/>
                        </a:rPr>
                        <a:t>2.</a:t>
                      </a:r>
                      <a:r>
                        <a:rPr lang="zh-TW" altLang="en-US" sz="1300" b="1" kern="100" dirty="0" smtClean="0">
                          <a:effectLst/>
                          <a:latin typeface="Calibri" panose="020F0502020204030204" pitchFamily="34" charset="0"/>
                          <a:ea typeface="標楷體" panose="03000509000000000000" pitchFamily="65" charset="-120"/>
                          <a:cs typeface="Times New Roman" panose="02020603050405020304" pitchFamily="18" charset="0"/>
                        </a:rPr>
                        <a:t>   </a:t>
                      </a:r>
                      <a:r>
                        <a:rPr lang="zh-TW" sz="1300" b="1" kern="100" dirty="0" smtClean="0">
                          <a:effectLst/>
                          <a:latin typeface="Calibri" panose="020F0502020204030204" pitchFamily="34" charset="0"/>
                          <a:ea typeface="標楷體" panose="03000509000000000000" pitchFamily="65" charset="-120"/>
                          <a:cs typeface="Times New Roman" panose="02020603050405020304" pitchFamily="18" charset="0"/>
                        </a:rPr>
                        <a:t>輔導目標</a:t>
                      </a:r>
                      <a:r>
                        <a:rPr lang="en-US" sz="1300" b="1" kern="100" dirty="0" smtClean="0">
                          <a:effectLst/>
                          <a:latin typeface="Calibri" panose="020F0502020204030204" pitchFamily="34" charset="0"/>
                          <a:ea typeface="標楷體" panose="03000509000000000000" pitchFamily="65" charset="-120"/>
                          <a:cs typeface="Times New Roman" panose="02020603050405020304" pitchFamily="18" charset="0"/>
                        </a:rPr>
                        <a:t>:</a:t>
                      </a:r>
                      <a:endParaRPr lang="zh-TW" sz="1300" b="1"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smtClean="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＊保持學習的熱情</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動力並提升成就感，增加學習觸角。</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＊提供與同儕互動的機會，感受班級學習的樂趣</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dirty="0" smtClean="0">
                        <a:effectLst/>
                        <a:latin typeface="Calibri" panose="020F0502020204030204" pitchFamily="34" charset="0"/>
                        <a:ea typeface="標楷體" panose="03000509000000000000" pitchFamily="65" charset="-120"/>
                        <a:cs typeface="Times New Roman" panose="02020603050405020304" pitchFamily="18" charset="0"/>
                      </a:endParaRPr>
                    </a:p>
                    <a:p>
                      <a:pP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lvl="0" indent="0">
                        <a:spcAft>
                          <a:spcPts val="0"/>
                        </a:spcAft>
                        <a:buFont typeface="+mj-lt"/>
                        <a:buNone/>
                      </a:pPr>
                      <a:r>
                        <a:rPr lang="en-US" altLang="zh-TW" sz="1300" b="1" kern="100" dirty="0" smtClean="0">
                          <a:effectLst/>
                          <a:latin typeface="Calibri" panose="020F0502020204030204" pitchFamily="34" charset="0"/>
                          <a:ea typeface="標楷體" panose="03000509000000000000" pitchFamily="65" charset="-120"/>
                          <a:cs typeface="Times New Roman" panose="02020603050405020304" pitchFamily="18" charset="0"/>
                        </a:rPr>
                        <a:t>3.</a:t>
                      </a:r>
                      <a:r>
                        <a:rPr lang="zh-TW" sz="1300" b="1" kern="100" dirty="0" smtClean="0">
                          <a:effectLst/>
                          <a:latin typeface="Calibri" panose="020F0502020204030204" pitchFamily="34" charset="0"/>
                          <a:ea typeface="標楷體" panose="03000509000000000000" pitchFamily="65" charset="-120"/>
                          <a:cs typeface="Times New Roman" panose="02020603050405020304" pitchFamily="18" charset="0"/>
                        </a:rPr>
                        <a:t>輔導</a:t>
                      </a:r>
                      <a:r>
                        <a:rPr lang="zh-TW" sz="1300" b="1" kern="100" dirty="0">
                          <a:effectLst/>
                          <a:latin typeface="Calibri" panose="020F0502020204030204" pitchFamily="34" charset="0"/>
                          <a:ea typeface="標楷體" panose="03000509000000000000" pitchFamily="65" charset="-120"/>
                          <a:cs typeface="Times New Roman" panose="02020603050405020304" pitchFamily="18" charset="0"/>
                        </a:rPr>
                        <a:t>策略與歷程概述</a:t>
                      </a:r>
                      <a:r>
                        <a:rPr lang="en-US" sz="13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3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＊【關注、溫暖、關懷】老師以愉快的態度，欣賞</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宇在遊戲操作中的表現，建立更溫暖、輕鬆的師生關係。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＊【同儕輔導】運用同儕資源，發揮同儕間正向影響力，在遊戲操作過程中，互相學習</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協助，體會與人同樂的感受。</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＊【自我管理】提供</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宇主動參與助人的機會，幫助同儕完成遊戲，從中學習自立自助。</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200" b="0" kern="100" dirty="0">
                          <a:effectLst/>
                          <a:latin typeface="Calibri" panose="020F0502020204030204" pitchFamily="34" charset="0"/>
                          <a:ea typeface="標楷體" panose="03000509000000000000" pitchFamily="65" charset="-120"/>
                          <a:cs typeface="Times New Roman" panose="02020603050405020304" pitchFamily="18" charset="0"/>
                        </a:rPr>
                        <a:t>遊戲輔導</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】在遊戲操作中，滿足</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宇愛動腦</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好動的個性，他樂在其中，更樂此不疲</a:t>
                      </a:r>
                      <a:r>
                        <a:rPr lang="zh-TW" sz="1200" kern="100" dirty="0" smtClean="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dirty="0" smtClean="0">
                        <a:effectLst/>
                        <a:latin typeface="Calibri" panose="020F0502020204030204" pitchFamily="34" charset="0"/>
                        <a:ea typeface="標楷體" panose="03000509000000000000" pitchFamily="65" charset="-120"/>
                        <a:cs typeface="Times New Roman" panose="02020603050405020304" pitchFamily="18" charset="0"/>
                      </a:endParaRPr>
                    </a:p>
                    <a:p>
                      <a:pP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300" b="1" kern="100" dirty="0">
                          <a:effectLst/>
                          <a:latin typeface="標楷體" panose="03000509000000000000" pitchFamily="65" charset="-120"/>
                          <a:ea typeface="新細明體" panose="02020500000000000000" pitchFamily="18" charset="-120"/>
                          <a:cs typeface="Times New Roman" panose="02020603050405020304" pitchFamily="18" charset="0"/>
                        </a:rPr>
                        <a:t>4.</a:t>
                      </a:r>
                      <a:r>
                        <a:rPr lang="zh-TW" sz="1300" b="1" kern="100" dirty="0">
                          <a:effectLst/>
                          <a:latin typeface="Calibri" panose="020F0502020204030204" pitchFamily="34" charset="0"/>
                          <a:ea typeface="標楷體" panose="03000509000000000000" pitchFamily="65" charset="-120"/>
                          <a:cs typeface="Times New Roman" panose="02020603050405020304" pitchFamily="18" charset="0"/>
                        </a:rPr>
                        <a:t>輔導成效與結果概述</a:t>
                      </a:r>
                      <a:r>
                        <a:rPr lang="en-US" sz="13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3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55600">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宇是一個學習動力強</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喜歡動腦的孩子，對於有挑戰性的活動充滿興趣，開朗活潑的個性與同儕相處氛圍融洽。這些益智教具提供他動腦</a:t>
                      </a:r>
                      <a:r>
                        <a:rPr 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挑戰的機會，他與同儕樂在其中！他說：【住院好無聊！每天可以正常上課比較好！可以學習很多知識，又有同學可以一起玩，我喜歡！】</a:t>
                      </a:r>
                      <a:r>
                        <a:rPr lang="en-US" sz="1200" kern="100" dirty="0">
                          <a:effectLst/>
                          <a:latin typeface="Calibri" panose="020F0502020204030204" pitchFamily="34" charset="0"/>
                          <a:ea typeface="標楷體" panose="03000509000000000000" pitchFamily="65" charset="-120"/>
                          <a:cs typeface="Times New Roman" panose="02020603050405020304" pitchFamily="18" charset="0"/>
                        </a:rPr>
                        <a:t>o</a:t>
                      </a:r>
                      <a:r>
                        <a:rPr lang="zh-TW" sz="1200" kern="100" dirty="0">
                          <a:effectLst/>
                          <a:latin typeface="Calibri" panose="020F0502020204030204" pitchFamily="34" charset="0"/>
                          <a:ea typeface="標楷體" panose="03000509000000000000" pitchFamily="65" charset="-120"/>
                          <a:cs typeface="Times New Roman" panose="02020603050405020304" pitchFamily="18" charset="0"/>
                        </a:rPr>
                        <a:t>宇就是一個這麼認真的孩子！</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55600">
                        <a:spcAft>
                          <a:spcPts val="0"/>
                        </a:spcAft>
                      </a:pPr>
                      <a:r>
                        <a:rPr lang="zh-TW" sz="1200" b="1" kern="100" dirty="0">
                          <a:effectLst/>
                          <a:latin typeface="Calibri" panose="020F0502020204030204" pitchFamily="34" charset="0"/>
                          <a:ea typeface="標楷體" panose="03000509000000000000" pitchFamily="65" charset="-120"/>
                          <a:cs typeface="Times New Roman" panose="02020603050405020304" pitchFamily="18" charset="0"/>
                        </a:rPr>
                        <a:t>感謝主辦單位提供這一個學習經費，豐富孩子的學習內涵，身為孩子的級任老師，好感動！僅代表孩子，向貴單位表達無限的感激！</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en-US" sz="12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6262" marR="56262"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387298845"/>
                  </a:ext>
                </a:extLst>
              </a:tr>
            </a:tbl>
          </a:graphicData>
        </a:graphic>
      </p:graphicFrame>
      <p:sp>
        <p:nvSpPr>
          <p:cNvPr id="10" name="Rectangle 1"/>
          <p:cNvSpPr>
            <a:spLocks noChangeArrowheads="1"/>
          </p:cNvSpPr>
          <p:nvPr/>
        </p:nvSpPr>
        <p:spPr bwMode="auto">
          <a:xfrm>
            <a:off x="2267744" y="692696"/>
            <a:ext cx="664937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56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560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新北市板橋區文聖國小《幸福天使》學生關懷表</a:t>
            </a:r>
            <a:endParaRPr kumimoji="0" lang="zh-TW" altLang="zh-TW" sz="600" b="0" i="0" u="none" strike="noStrike" cap="none" normalizeH="0" baseline="0" dirty="0" smtClean="0">
              <a:ln>
                <a:noFill/>
              </a:ln>
              <a:solidFill>
                <a:schemeClr val="tx1"/>
              </a:solidFill>
              <a:effectLst/>
            </a:endParaRPr>
          </a:p>
          <a:p>
            <a:pPr marL="0" marR="0" lvl="0" indent="355600" algn="l" defTabSz="914400" rtl="0" eaLnBrk="0" fontAlgn="base" latinLnBrk="0" hangingPunct="0">
              <a:lnSpc>
                <a:spcPct val="100000"/>
              </a:lnSpc>
              <a:spcBef>
                <a:spcPct val="0"/>
              </a:spcBef>
              <a:spcAft>
                <a:spcPct val="0"/>
              </a:spcAft>
              <a:buClrTx/>
              <a:buSzTx/>
              <a:buFontTx/>
              <a:buNone/>
              <a:tabLst/>
            </a:pPr>
            <a:r>
              <a:rPr kumimoji="0" lang="zh-TW" altLang="zh-TW"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填表人</a:t>
            </a:r>
            <a:r>
              <a:rPr kumimoji="0" lang="en-US" altLang="zh-TW"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鍾靜媛  </a:t>
            </a:r>
            <a:r>
              <a:rPr kumimoji="0" lang="zh-TW" altLang="en-US" sz="12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填表日期</a:t>
            </a:r>
            <a:r>
              <a:rPr kumimoji="0" lang="en-US" altLang="zh-TW" sz="1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:109.12.25</a:t>
            </a:r>
            <a:endParaRPr kumimoji="0" lang="en-US" altLang="zh-TW" sz="600" b="0" i="0" u="none" strike="noStrike" cap="none" normalizeH="0" baseline="0" dirty="0" smtClean="0">
              <a:ln>
                <a:noFill/>
              </a:ln>
              <a:solidFill>
                <a:schemeClr val="tx1"/>
              </a:solidFill>
              <a:effectLst/>
            </a:endParaRPr>
          </a:p>
          <a:p>
            <a:pPr marL="0" marR="0" lvl="0" indent="35560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24</a:t>
            </a:fld>
            <a:endParaRPr lang="zh-TW" altLang="en-US"/>
          </a:p>
        </p:txBody>
      </p:sp>
    </p:spTree>
    <p:extLst>
      <p:ext uri="{BB962C8B-B14F-4D97-AF65-F5344CB8AC3E}">
        <p14:creationId xmlns:p14="http://schemas.microsoft.com/office/powerpoint/2010/main" val="2359344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60648"/>
            <a:ext cx="3384376" cy="3423016"/>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1" y="3913489"/>
            <a:ext cx="2376263" cy="2718373"/>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459" y="1223134"/>
            <a:ext cx="2756574" cy="2457725"/>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933056"/>
            <a:ext cx="2736304" cy="2420888"/>
          </a:xfrm>
          <a:prstGeom prst="rect">
            <a:avLst/>
          </a:prstGeom>
        </p:spPr>
      </p:pic>
      <p:sp>
        <p:nvSpPr>
          <p:cNvPr id="11" name="流程圖: 換頁接點 10"/>
          <p:cNvSpPr/>
          <p:nvPr/>
        </p:nvSpPr>
        <p:spPr bwMode="auto">
          <a:xfrm>
            <a:off x="3222229" y="3933056"/>
            <a:ext cx="2069852" cy="2747720"/>
          </a:xfrm>
          <a:prstGeom prst="flowChartOffpageConnector">
            <a:avLst/>
          </a:prstGeom>
          <a:blipFill>
            <a:blip r:embed="rId7"/>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Palatino Linotype" pitchFamily="18" charset="0"/>
            </a:endParaRPr>
          </a:p>
        </p:txBody>
      </p:sp>
      <p:sp>
        <p:nvSpPr>
          <p:cNvPr id="10" name="文字方塊 9"/>
          <p:cNvSpPr txBox="1"/>
          <p:nvPr/>
        </p:nvSpPr>
        <p:spPr>
          <a:xfrm>
            <a:off x="3222229" y="4806183"/>
            <a:ext cx="2069852" cy="923330"/>
          </a:xfrm>
          <a:prstGeom prst="rect">
            <a:avLst/>
          </a:prstGeom>
          <a:noFill/>
        </p:spPr>
        <p:txBody>
          <a:bodyPr wrap="square" rtlCol="0">
            <a:spAutoFit/>
          </a:bodyPr>
          <a:lstStyle/>
          <a:p>
            <a:r>
              <a:rPr lang="zh-TW" altLang="en-US" dirty="0" smtClean="0">
                <a:solidFill>
                  <a:srgbClr val="C00000"/>
                </a:solidFill>
              </a:rPr>
              <a:t>同學們一起</a:t>
            </a:r>
            <a:r>
              <a:rPr lang="zh-TW" altLang="en-US" dirty="0">
                <a:solidFill>
                  <a:srgbClr val="C00000"/>
                </a:solidFill>
              </a:rPr>
              <a:t>玩</a:t>
            </a:r>
            <a:r>
              <a:rPr lang="zh-TW" altLang="en-US" dirty="0" smtClean="0">
                <a:solidFill>
                  <a:srgbClr val="C00000"/>
                </a:solidFill>
              </a:rPr>
              <a:t>桌遊</a:t>
            </a:r>
            <a:endParaRPr lang="en-US" altLang="zh-TW" dirty="0" smtClean="0">
              <a:solidFill>
                <a:srgbClr val="C00000"/>
              </a:solidFill>
            </a:endParaRPr>
          </a:p>
          <a:p>
            <a:r>
              <a:rPr lang="zh-TW" altLang="en-US" dirty="0" smtClean="0">
                <a:solidFill>
                  <a:srgbClr val="C00000"/>
                </a:solidFill>
              </a:rPr>
              <a:t>培養互助合作，團體協作的默契。</a:t>
            </a:r>
            <a:endParaRPr lang="zh-TW" altLang="en-US" dirty="0">
              <a:solidFill>
                <a:srgbClr val="C00000"/>
              </a:solidFill>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25</a:t>
            </a:fld>
            <a:endParaRPr lang="zh-TW" altLang="en-US"/>
          </a:p>
        </p:txBody>
      </p:sp>
    </p:spTree>
    <p:extLst>
      <p:ext uri="{BB962C8B-B14F-4D97-AF65-F5344CB8AC3E}">
        <p14:creationId xmlns:p14="http://schemas.microsoft.com/office/powerpoint/2010/main" val="2268072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624"/>
            <a:ext cx="194468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043608" y="2924944"/>
            <a:ext cx="7488832" cy="3077766"/>
          </a:xfrm>
          <a:prstGeom prst="rect">
            <a:avLst/>
          </a:prstGeom>
        </p:spPr>
        <p:txBody>
          <a:bodyPr wrap="square">
            <a:spAutoFit/>
          </a:bodyPr>
          <a:lstStyle/>
          <a:p>
            <a:r>
              <a:rPr lang="zh-TW" altLang="en-US" sz="3200" dirty="0">
                <a:solidFill>
                  <a:srgbClr val="CC3300"/>
                </a:solidFill>
                <a:latin typeface="文鼎粗魏碑" panose="03000809000000000000" pitchFamily="65" charset="-120"/>
                <a:ea typeface="文鼎粗魏碑" panose="03000809000000000000" pitchFamily="65" charset="-120"/>
              </a:rPr>
              <a:t>感謝</a:t>
            </a:r>
            <a:r>
              <a:rPr lang="zh-TW" altLang="en-US" sz="4800" b="1" dirty="0">
                <a:solidFill>
                  <a:srgbClr val="0070C0"/>
                </a:solidFill>
                <a:latin typeface="文鼎粗魏碑" panose="03000809000000000000" pitchFamily="65" charset="-120"/>
                <a:ea typeface="文鼎粗魏碑" panose="03000809000000000000" pitchFamily="65" charset="-120"/>
              </a:rPr>
              <a:t>舟濟協會</a:t>
            </a:r>
            <a:r>
              <a:rPr lang="zh-TW" altLang="en-US" sz="3200" dirty="0">
                <a:solidFill>
                  <a:srgbClr val="CC3300"/>
                </a:solidFill>
                <a:latin typeface="文鼎粗魏碑" panose="03000809000000000000" pitchFamily="65" charset="-120"/>
                <a:ea typeface="文鼎粗魏碑" panose="03000809000000000000" pitchFamily="65" charset="-120"/>
              </a:rPr>
              <a:t>提供</a:t>
            </a:r>
            <a:r>
              <a:rPr lang="zh-TW" altLang="en-US" sz="3200" dirty="0" smtClean="0">
                <a:solidFill>
                  <a:srgbClr val="CC3300"/>
                </a:solidFill>
                <a:latin typeface="文鼎粗魏碑" panose="03000809000000000000" pitchFamily="65" charset="-120"/>
                <a:ea typeface="文鼎粗魏碑" panose="03000809000000000000" pitchFamily="65" charset="-120"/>
              </a:rPr>
              <a:t>這部份學習</a:t>
            </a:r>
            <a:r>
              <a:rPr lang="zh-TW" altLang="en-US" sz="3200" dirty="0">
                <a:solidFill>
                  <a:srgbClr val="CC3300"/>
                </a:solidFill>
                <a:latin typeface="文鼎粗魏碑" panose="03000809000000000000" pitchFamily="65" charset="-120"/>
                <a:ea typeface="文鼎粗魏碑" panose="03000809000000000000" pitchFamily="65" charset="-120"/>
              </a:rPr>
              <a:t>經費</a:t>
            </a:r>
            <a:r>
              <a:rPr lang="zh-TW" altLang="en-US" sz="3200" dirty="0" smtClean="0">
                <a:solidFill>
                  <a:srgbClr val="CC3300"/>
                </a:solidFill>
                <a:latin typeface="文鼎粗魏碑" panose="03000809000000000000" pitchFamily="65" charset="-120"/>
                <a:ea typeface="文鼎粗魏碑" panose="03000809000000000000" pitchFamily="65" charset="-120"/>
              </a:rPr>
              <a:t>，幫助有需要協助的孩童，豐富</a:t>
            </a:r>
            <a:r>
              <a:rPr lang="zh-TW" altLang="en-US" sz="3200" dirty="0">
                <a:solidFill>
                  <a:srgbClr val="CC3300"/>
                </a:solidFill>
                <a:latin typeface="文鼎粗魏碑" panose="03000809000000000000" pitchFamily="65" charset="-120"/>
                <a:ea typeface="文鼎粗魏碑" panose="03000809000000000000" pitchFamily="65" charset="-120"/>
              </a:rPr>
              <a:t>孩子的學習內涵</a:t>
            </a:r>
            <a:r>
              <a:rPr lang="zh-TW" altLang="en-US" sz="3200" dirty="0" smtClean="0">
                <a:solidFill>
                  <a:srgbClr val="CC3300"/>
                </a:solidFill>
                <a:latin typeface="文鼎粗魏碑" panose="03000809000000000000" pitchFamily="65" charset="-120"/>
                <a:ea typeface="文鼎粗魏碑" panose="03000809000000000000" pitchFamily="65" charset="-120"/>
              </a:rPr>
              <a:t>！</a:t>
            </a:r>
            <a:endParaRPr lang="en-US" altLang="zh-TW" sz="3200" dirty="0" smtClean="0">
              <a:solidFill>
                <a:srgbClr val="CC3300"/>
              </a:solidFill>
              <a:latin typeface="文鼎粗魏碑" panose="03000809000000000000" pitchFamily="65" charset="-120"/>
              <a:ea typeface="文鼎粗魏碑" panose="03000809000000000000" pitchFamily="65" charset="-120"/>
            </a:endParaRPr>
          </a:p>
          <a:p>
            <a:endParaRPr lang="zh-TW" altLang="en-US" sz="3200" dirty="0">
              <a:solidFill>
                <a:srgbClr val="CC3300"/>
              </a:solidFill>
              <a:latin typeface="文鼎粗魏碑" panose="03000809000000000000" pitchFamily="65" charset="-120"/>
              <a:ea typeface="文鼎粗魏碑" panose="03000809000000000000" pitchFamily="65" charset="-120"/>
            </a:endParaRPr>
          </a:p>
          <a:p>
            <a:endParaRPr lang="zh-TW" altLang="en-US" dirty="0">
              <a:solidFill>
                <a:srgbClr val="CC3300"/>
              </a:solidFill>
              <a:latin typeface="文鼎粗魏碑" panose="03000809000000000000" pitchFamily="65" charset="-120"/>
              <a:ea typeface="文鼎粗魏碑" panose="03000809000000000000" pitchFamily="65" charset="-120"/>
            </a:endParaRPr>
          </a:p>
          <a:p>
            <a:r>
              <a:rPr lang="zh-TW" altLang="en-US" sz="3200" dirty="0">
                <a:solidFill>
                  <a:srgbClr val="CC3300"/>
                </a:solidFill>
                <a:latin typeface="文鼎粗魏碑" panose="03000809000000000000" pitchFamily="65" charset="-120"/>
                <a:ea typeface="文鼎粗魏碑" panose="03000809000000000000" pitchFamily="65" charset="-120"/>
              </a:rPr>
              <a:t>文聖國小師生在此表達無限的感激！</a:t>
            </a: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26</a:t>
            </a:fld>
            <a:endParaRPr lang="zh-TW" altLang="en-US"/>
          </a:p>
        </p:txBody>
      </p:sp>
    </p:spTree>
    <p:extLst>
      <p:ext uri="{BB962C8B-B14F-4D97-AF65-F5344CB8AC3E}">
        <p14:creationId xmlns:p14="http://schemas.microsoft.com/office/powerpoint/2010/main" val="3271864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075240" cy="850106"/>
          </a:xfrm>
        </p:spPr>
        <p:txBody>
          <a:bodyPr>
            <a:noAutofit/>
          </a:bodyPr>
          <a:lstStyle/>
          <a:p>
            <a:r>
              <a:rPr lang="zh-TW" altLang="en-US" b="1" u="sng" dirty="0" smtClean="0"/>
              <a:t>宗旨四</a:t>
            </a:r>
            <a:r>
              <a:rPr lang="zh-TW" altLang="en-US" b="1" u="sng" dirty="0">
                <a:latin typeface="新細明體"/>
              </a:rPr>
              <a:t>、社會急難救助之服務</a:t>
            </a:r>
            <a:endParaRPr lang="zh-TW" altLang="en-US" b="1" u="sng" dirty="0"/>
          </a:p>
        </p:txBody>
      </p:sp>
      <p:sp>
        <p:nvSpPr>
          <p:cNvPr id="3" name="內容版面配置區 2"/>
          <p:cNvSpPr>
            <a:spLocks noGrp="1"/>
          </p:cNvSpPr>
          <p:nvPr>
            <p:ph sz="quarter" idx="1"/>
          </p:nvPr>
        </p:nvSpPr>
        <p:spPr>
          <a:xfrm>
            <a:off x="457200" y="1196752"/>
            <a:ext cx="8147248" cy="5472608"/>
          </a:xfrm>
        </p:spPr>
        <p:txBody>
          <a:bodyPr>
            <a:noAutofit/>
          </a:bodyPr>
          <a:lstStyle/>
          <a:p>
            <a:r>
              <a:rPr lang="zh-TW" altLang="en-US" sz="1400" dirty="0" smtClean="0"/>
              <a:t>新竹縣尖石鄉新光國小莊同學案</a:t>
            </a:r>
            <a:endParaRPr lang="en-US" altLang="zh-TW" sz="1400" dirty="0" smtClean="0"/>
          </a:p>
          <a:p>
            <a:pPr marL="0" indent="0">
              <a:buNone/>
            </a:pPr>
            <a:r>
              <a:rPr lang="zh-TW" altLang="en-US" sz="1400" dirty="0"/>
              <a:t> </a:t>
            </a:r>
            <a:r>
              <a:rPr lang="zh-TW" altLang="en-US" sz="1400" dirty="0" smtClean="0"/>
              <a:t>   </a:t>
            </a:r>
            <a:r>
              <a:rPr lang="en-US" altLang="zh-TW" sz="1400" dirty="0" smtClean="0"/>
              <a:t>1.</a:t>
            </a:r>
            <a:r>
              <a:rPr lang="zh-TW" altLang="en-US" sz="1400" dirty="0" smtClean="0"/>
              <a:t>莊同學因為先天性心臟病</a:t>
            </a:r>
            <a:r>
              <a:rPr lang="en-US" altLang="zh-TW" sz="1400" dirty="0" smtClean="0"/>
              <a:t>,</a:t>
            </a:r>
            <a:r>
              <a:rPr lang="zh-TW" altLang="en-US" sz="1400" dirty="0" smtClean="0"/>
              <a:t>已經歷</a:t>
            </a:r>
            <a:r>
              <a:rPr lang="en-US" altLang="zh-TW" sz="1400" dirty="0" smtClean="0"/>
              <a:t>10</a:t>
            </a:r>
            <a:r>
              <a:rPr lang="zh-TW" altLang="en-US" sz="1400" dirty="0" smtClean="0"/>
              <a:t>次手術</a:t>
            </a:r>
            <a:r>
              <a:rPr lang="en-US" altLang="zh-TW" sz="1400" dirty="0" smtClean="0"/>
              <a:t>,</a:t>
            </a:r>
            <a:r>
              <a:rPr lang="zh-TW" altLang="en-US" sz="1400" dirty="0" smtClean="0"/>
              <a:t>家中有</a:t>
            </a:r>
            <a:r>
              <a:rPr lang="en-US" altLang="zh-TW" sz="1400" dirty="0" smtClean="0"/>
              <a:t>7</a:t>
            </a:r>
            <a:r>
              <a:rPr lang="zh-TW" altLang="en-US" sz="1400" dirty="0" smtClean="0"/>
              <a:t>位小孩</a:t>
            </a:r>
            <a:r>
              <a:rPr lang="en-US" altLang="zh-TW" sz="1400" dirty="0" smtClean="0"/>
              <a:t>(</a:t>
            </a:r>
            <a:r>
              <a:rPr lang="zh-TW" altLang="en-US" sz="1400" dirty="0" smtClean="0"/>
              <a:t>就讀幼兒園 及小學</a:t>
            </a:r>
            <a:r>
              <a:rPr lang="en-US" altLang="zh-TW" sz="1400" dirty="0" smtClean="0"/>
              <a:t>)</a:t>
            </a:r>
            <a:r>
              <a:rPr lang="zh-TW" altLang="en-US" sz="1400" dirty="0" smtClean="0">
                <a:latin typeface="新細明體"/>
                <a:ea typeface="新細明體"/>
              </a:rPr>
              <a:t>。</a:t>
            </a:r>
            <a:endParaRPr lang="en-US" altLang="zh-TW" sz="1400" dirty="0" smtClean="0">
              <a:latin typeface="新細明體"/>
              <a:ea typeface="新細明體"/>
            </a:endParaRPr>
          </a:p>
          <a:p>
            <a:pPr marL="0" indent="0">
              <a:buNone/>
            </a:pPr>
            <a:r>
              <a:rPr lang="zh-TW" altLang="en-US" sz="1400" dirty="0" smtClean="0">
                <a:latin typeface="新細明體"/>
                <a:ea typeface="新細明體"/>
              </a:rPr>
              <a:t>        莊同學的父親已考取客車駕駛執照</a:t>
            </a:r>
            <a:r>
              <a:rPr lang="en-US" altLang="zh-TW" sz="1400" dirty="0" smtClean="0">
                <a:latin typeface="新細明體"/>
                <a:ea typeface="新細明體"/>
              </a:rPr>
              <a:t>, </a:t>
            </a:r>
            <a:r>
              <a:rPr lang="zh-TW" altLang="en-US" sz="1400" dirty="0" smtClean="0">
                <a:latin typeface="新細明體"/>
                <a:ea typeface="新細明體"/>
              </a:rPr>
              <a:t>但往鎮西堡的公車司機須</a:t>
            </a:r>
            <a:endParaRPr lang="en-US" altLang="zh-TW" sz="1400" dirty="0" smtClean="0">
              <a:latin typeface="新細明體"/>
              <a:ea typeface="新細明體"/>
            </a:endParaRPr>
          </a:p>
          <a:p>
            <a:pPr marL="0" indent="0">
              <a:buNone/>
            </a:pPr>
            <a:r>
              <a:rPr lang="zh-TW" altLang="en-US" sz="1400" dirty="0">
                <a:latin typeface="新細明體"/>
                <a:ea typeface="新細明體"/>
              </a:rPr>
              <a:t> </a:t>
            </a:r>
            <a:r>
              <a:rPr lang="zh-TW" altLang="en-US" sz="1400" dirty="0" smtClean="0">
                <a:latin typeface="新細明體"/>
                <a:ea typeface="新細明體"/>
              </a:rPr>
              <a:t>      等今年</a:t>
            </a:r>
            <a:r>
              <a:rPr lang="en-US" altLang="zh-TW" sz="1400" dirty="0" smtClean="0">
                <a:latin typeface="新細明體"/>
                <a:ea typeface="新細明體"/>
              </a:rPr>
              <a:t>10</a:t>
            </a:r>
            <a:r>
              <a:rPr lang="zh-TW" altLang="en-US" sz="1400" dirty="0" smtClean="0">
                <a:latin typeface="新細明體"/>
                <a:ea typeface="新細明體"/>
              </a:rPr>
              <a:t>月才有缺額</a:t>
            </a:r>
            <a:r>
              <a:rPr lang="en-US" altLang="zh-TW" sz="1400" dirty="0" smtClean="0">
                <a:latin typeface="新細明體"/>
                <a:ea typeface="新細明體"/>
              </a:rPr>
              <a:t>, </a:t>
            </a:r>
            <a:r>
              <a:rPr lang="zh-TW" altLang="en-US" sz="1400" dirty="0" smtClean="0">
                <a:latin typeface="新細明體"/>
                <a:ea typeface="新細明體"/>
              </a:rPr>
              <a:t>目前仍靠</a:t>
            </a:r>
            <a:r>
              <a:rPr lang="zh-TW" altLang="en-US" sz="1400" dirty="0" smtClean="0"/>
              <a:t>靠</a:t>
            </a:r>
            <a:r>
              <a:rPr lang="zh-TW" altLang="en-US" sz="1400" dirty="0"/>
              <a:t>打</a:t>
            </a:r>
            <a:r>
              <a:rPr lang="zh-TW" altLang="en-US" sz="1400" dirty="0" smtClean="0"/>
              <a:t>零工及種菜維生</a:t>
            </a:r>
            <a:r>
              <a:rPr lang="zh-TW" altLang="en-US" sz="1400" dirty="0" smtClean="0">
                <a:latin typeface="新細明體"/>
                <a:ea typeface="新細明體"/>
              </a:rPr>
              <a:t>。</a:t>
            </a:r>
            <a:endParaRPr lang="en-US" altLang="zh-TW" sz="1400" dirty="0" smtClean="0">
              <a:latin typeface="新細明體"/>
              <a:ea typeface="新細明體"/>
            </a:endParaRPr>
          </a:p>
          <a:p>
            <a:pPr marL="0" indent="0">
              <a:buNone/>
            </a:pPr>
            <a:endParaRPr lang="en-US" altLang="zh-TW" sz="1400" dirty="0" smtClean="0">
              <a:latin typeface="新細明體"/>
              <a:ea typeface="新細明體"/>
            </a:endParaRPr>
          </a:p>
          <a:p>
            <a:pPr marL="0" indent="0">
              <a:buNone/>
            </a:pPr>
            <a:r>
              <a:rPr lang="en-US" altLang="zh-TW" sz="1400" dirty="0">
                <a:latin typeface="新細明體"/>
                <a:ea typeface="新細明體"/>
              </a:rPr>
              <a:t> </a:t>
            </a:r>
            <a:r>
              <a:rPr lang="en-US" altLang="zh-TW" sz="1400" dirty="0" smtClean="0">
                <a:latin typeface="新細明體"/>
                <a:ea typeface="新細明體"/>
              </a:rPr>
              <a:t>   </a:t>
            </a:r>
            <a:r>
              <a:rPr lang="zh-TW" altLang="en-US" sz="1400" dirty="0" smtClean="0">
                <a:latin typeface="新細明體"/>
                <a:ea typeface="新細明體"/>
              </a:rPr>
              <a:t> </a:t>
            </a:r>
            <a:r>
              <a:rPr lang="en-US" altLang="zh-TW" sz="1400" dirty="0" smtClean="0">
                <a:latin typeface="新細明體"/>
                <a:ea typeface="新細明體"/>
              </a:rPr>
              <a:t>2. </a:t>
            </a:r>
            <a:r>
              <a:rPr lang="zh-TW" altLang="en-US" sz="1400" dirty="0" smtClean="0"/>
              <a:t>本會於</a:t>
            </a:r>
            <a:r>
              <a:rPr lang="en-US" altLang="zh-TW" sz="1400" dirty="0" smtClean="0"/>
              <a:t>109</a:t>
            </a:r>
            <a:r>
              <a:rPr lang="zh-TW" altLang="en-US" sz="1400" dirty="0" smtClean="0"/>
              <a:t>年度</a:t>
            </a:r>
            <a:r>
              <a:rPr lang="en-US" altLang="zh-TW" sz="1400" dirty="0" smtClean="0"/>
              <a:t>9</a:t>
            </a:r>
            <a:r>
              <a:rPr lang="zh-TW" altLang="en-US" sz="1400" dirty="0" smtClean="0"/>
              <a:t>月捐贈莊同學家</a:t>
            </a:r>
            <a:r>
              <a:rPr lang="en-US" altLang="zh-TW" sz="1400" dirty="0" smtClean="0"/>
              <a:t>, 50</a:t>
            </a:r>
            <a:r>
              <a:rPr lang="zh-TW" altLang="en-US" sz="1400" dirty="0" smtClean="0"/>
              <a:t>公斤蓬萊米</a:t>
            </a:r>
            <a:r>
              <a:rPr lang="en-US" altLang="zh-TW" sz="1400" dirty="0" smtClean="0">
                <a:latin typeface="新細明體"/>
                <a:ea typeface="新細明體"/>
              </a:rPr>
              <a:t>､</a:t>
            </a:r>
            <a:r>
              <a:rPr lang="en-US" altLang="zh-TW" sz="1400" dirty="0" smtClean="0"/>
              <a:t>12</a:t>
            </a:r>
            <a:r>
              <a:rPr lang="zh-TW" altLang="en-US" sz="1400" dirty="0" smtClean="0"/>
              <a:t>台斤麵條及民生物資</a:t>
            </a:r>
            <a:r>
              <a:rPr lang="en-US" altLang="zh-TW" sz="1400" dirty="0" smtClean="0"/>
              <a:t>(</a:t>
            </a:r>
            <a:r>
              <a:rPr lang="zh-TW" altLang="en-US" sz="1400" dirty="0" smtClean="0"/>
              <a:t>尿布</a:t>
            </a:r>
            <a:r>
              <a:rPr lang="zh-TW" altLang="en-US" sz="1400" dirty="0" smtClean="0">
                <a:latin typeface="新細明體"/>
                <a:ea typeface="新細明體"/>
              </a:rPr>
              <a:t>、</a:t>
            </a:r>
            <a:r>
              <a:rPr lang="zh-TW" altLang="en-US" sz="1400" dirty="0" smtClean="0"/>
              <a:t>罐頭等</a:t>
            </a:r>
            <a:r>
              <a:rPr lang="en-US" altLang="zh-TW" sz="1400" dirty="0" smtClean="0"/>
              <a:t>)</a:t>
            </a:r>
            <a:r>
              <a:rPr lang="zh-TW" altLang="en-US" sz="1400" dirty="0" smtClean="0">
                <a:latin typeface="新細明體"/>
                <a:ea typeface="新細明體"/>
              </a:rPr>
              <a:t>。約</a:t>
            </a:r>
            <a:r>
              <a:rPr lang="en-US" altLang="zh-TW" sz="1400" dirty="0" smtClean="0">
                <a:latin typeface="新細明體"/>
                <a:ea typeface="新細明體"/>
              </a:rPr>
              <a:t>2</a:t>
            </a:r>
            <a:r>
              <a:rPr lang="zh-TW" altLang="en-US" sz="1400" dirty="0" smtClean="0">
                <a:latin typeface="新細明體"/>
                <a:ea typeface="新細明體"/>
              </a:rPr>
              <a:t>個</a:t>
            </a:r>
            <a:endParaRPr lang="en-US" altLang="zh-TW" sz="1400" dirty="0" smtClean="0">
              <a:latin typeface="新細明體"/>
              <a:ea typeface="新細明體"/>
            </a:endParaRPr>
          </a:p>
          <a:p>
            <a:pPr marL="0" indent="0">
              <a:buNone/>
            </a:pPr>
            <a:r>
              <a:rPr lang="zh-TW" altLang="en-US" sz="1400" dirty="0">
                <a:latin typeface="新細明體"/>
                <a:ea typeface="新細明體"/>
              </a:rPr>
              <a:t> </a:t>
            </a:r>
            <a:r>
              <a:rPr lang="zh-TW" altLang="en-US" sz="1400" dirty="0" smtClean="0">
                <a:latin typeface="新細明體"/>
                <a:ea typeface="新細明體"/>
              </a:rPr>
              <a:t>       月就食用完畢。</a:t>
            </a:r>
            <a:endParaRPr lang="en-US" altLang="zh-TW" sz="1400" dirty="0" smtClean="0">
              <a:latin typeface="新細明體"/>
              <a:ea typeface="新細明體"/>
            </a:endParaRPr>
          </a:p>
          <a:p>
            <a:pPr marL="0" indent="0">
              <a:buNone/>
            </a:pPr>
            <a:endParaRPr lang="en-US" altLang="zh-TW" sz="1400" dirty="0" smtClean="0"/>
          </a:p>
          <a:p>
            <a:pPr marL="0" indent="0">
              <a:buNone/>
            </a:pPr>
            <a:r>
              <a:rPr lang="zh-TW" altLang="en-US" sz="1400" dirty="0"/>
              <a:t> </a:t>
            </a:r>
            <a:r>
              <a:rPr lang="zh-TW" altLang="en-US" sz="1400" dirty="0" smtClean="0"/>
              <a:t>    </a:t>
            </a:r>
            <a:r>
              <a:rPr lang="en-US" altLang="zh-TW" sz="1400" dirty="0" smtClean="0"/>
              <a:t>3.</a:t>
            </a:r>
            <a:r>
              <a:rPr lang="zh-TW" altLang="en-US" sz="1400" dirty="0" smtClean="0"/>
              <a:t>後續追蹤如下</a:t>
            </a:r>
            <a:endParaRPr lang="en-US" altLang="zh-TW" sz="1400" dirty="0" smtClean="0"/>
          </a:p>
          <a:p>
            <a:pPr marL="0" indent="0">
              <a:buNone/>
            </a:pPr>
            <a:r>
              <a:rPr lang="en-US" altLang="zh-TW" sz="1400" dirty="0" smtClean="0"/>
              <a:t>       (1) </a:t>
            </a:r>
            <a:r>
              <a:rPr lang="zh-TW" altLang="en-US" sz="1400" dirty="0" smtClean="0"/>
              <a:t>莊同學術後狀況</a:t>
            </a:r>
            <a:r>
              <a:rPr lang="en-US" altLang="zh-TW" sz="1400" dirty="0" smtClean="0"/>
              <a:t>:</a:t>
            </a:r>
          </a:p>
          <a:p>
            <a:pPr marL="0" indent="0">
              <a:buNone/>
            </a:pPr>
            <a:r>
              <a:rPr lang="zh-TW" altLang="en-US" sz="1400" dirty="0"/>
              <a:t> </a:t>
            </a:r>
            <a:r>
              <a:rPr lang="zh-TW" altLang="en-US" sz="1400" dirty="0" smtClean="0"/>
              <a:t>             目前情況皆穩定</a:t>
            </a:r>
            <a:r>
              <a:rPr lang="en-US" altLang="zh-TW" sz="1400" dirty="0" smtClean="0"/>
              <a:t>, </a:t>
            </a:r>
            <a:r>
              <a:rPr lang="zh-TW" altLang="en-US" sz="1400" dirty="0" smtClean="0"/>
              <a:t>但還是會有感冒症狀</a:t>
            </a:r>
            <a:r>
              <a:rPr lang="en-US" altLang="zh-TW" sz="1400" dirty="0" smtClean="0">
                <a:latin typeface="新細明體"/>
                <a:ea typeface="新細明體"/>
              </a:rPr>
              <a:t>。</a:t>
            </a:r>
            <a:r>
              <a:rPr lang="zh-TW" altLang="en-US" sz="1400" dirty="0" smtClean="0">
                <a:latin typeface="新細明體"/>
                <a:ea typeface="新細明體"/>
              </a:rPr>
              <a:t>維持每三個定期回台大兒童醫院</a:t>
            </a:r>
            <a:endParaRPr lang="en-US" altLang="zh-TW" sz="1400" dirty="0" smtClean="0">
              <a:latin typeface="新細明體"/>
              <a:ea typeface="新細明體"/>
            </a:endParaRPr>
          </a:p>
          <a:p>
            <a:pPr marL="0" indent="0">
              <a:buNone/>
            </a:pPr>
            <a:r>
              <a:rPr lang="zh-TW" altLang="en-US" sz="1400" dirty="0">
                <a:latin typeface="新細明體"/>
                <a:ea typeface="新細明體"/>
              </a:rPr>
              <a:t> </a:t>
            </a:r>
            <a:r>
              <a:rPr lang="zh-TW" altLang="en-US" sz="1400" dirty="0" smtClean="0">
                <a:latin typeface="新細明體"/>
                <a:ea typeface="新細明體"/>
              </a:rPr>
              <a:t>               回診。</a:t>
            </a:r>
            <a:endParaRPr lang="en-US" altLang="zh-TW" sz="1400" dirty="0" smtClean="0"/>
          </a:p>
          <a:p>
            <a:pPr marL="0" indent="0">
              <a:buNone/>
            </a:pPr>
            <a:r>
              <a:rPr lang="zh-TW" altLang="en-US" sz="1400" dirty="0"/>
              <a:t> </a:t>
            </a:r>
            <a:r>
              <a:rPr lang="zh-TW" altLang="en-US" sz="1400" dirty="0" smtClean="0"/>
              <a:t>       </a:t>
            </a:r>
            <a:r>
              <a:rPr lang="en-US" altLang="zh-TW" sz="1400" dirty="0" smtClean="0"/>
              <a:t>(2)</a:t>
            </a:r>
            <a:r>
              <a:rPr lang="zh-TW" altLang="en-US" sz="1400" dirty="0" smtClean="0"/>
              <a:t>教育儲蓄戶募款</a:t>
            </a:r>
            <a:r>
              <a:rPr lang="en-US" altLang="zh-TW" sz="1400" dirty="0" smtClean="0"/>
              <a:t>:</a:t>
            </a:r>
          </a:p>
          <a:p>
            <a:pPr marL="0" indent="0">
              <a:buNone/>
            </a:pPr>
            <a:r>
              <a:rPr lang="zh-TW" altLang="en-US" sz="1400" dirty="0" smtClean="0"/>
              <a:t>             </a:t>
            </a:r>
            <a:r>
              <a:rPr lang="ja-JP" altLang="en-US" sz="1400" dirty="0" smtClean="0"/>
              <a:t>①</a:t>
            </a:r>
            <a:r>
              <a:rPr lang="zh-TW" altLang="en-US" sz="1400" dirty="0" smtClean="0"/>
              <a:t>新光國小教育儲蓄戶為莊同學的手術募集了</a:t>
            </a:r>
            <a:r>
              <a:rPr lang="en-US" altLang="zh-TW" sz="1400" dirty="0" smtClean="0"/>
              <a:t>46</a:t>
            </a:r>
            <a:r>
              <a:rPr lang="zh-TW" altLang="en-US" sz="1400" dirty="0" smtClean="0"/>
              <a:t>萬元</a:t>
            </a:r>
            <a:endParaRPr lang="en-US" altLang="ja-JP" sz="1400" dirty="0" smtClean="0"/>
          </a:p>
          <a:p>
            <a:pPr marL="0" indent="0">
              <a:buNone/>
            </a:pPr>
            <a:r>
              <a:rPr lang="ja-JP" altLang="en-US" sz="1400" dirty="0" smtClean="0"/>
              <a:t>　　　</a:t>
            </a:r>
            <a:r>
              <a:rPr lang="zh-TW" altLang="en-US" sz="1400" dirty="0" smtClean="0"/>
              <a:t>    </a:t>
            </a:r>
            <a:r>
              <a:rPr lang="ja-JP" altLang="en-US" sz="1400" dirty="0" smtClean="0"/>
              <a:t>　②</a:t>
            </a:r>
            <a:r>
              <a:rPr lang="zh-TW" altLang="en-US" sz="1400" dirty="0" smtClean="0"/>
              <a:t>學校的教育儲蓄戶申請每項都需憑證才能支付</a:t>
            </a:r>
            <a:endParaRPr lang="en-US" altLang="ja-JP" sz="1400" dirty="0" smtClean="0"/>
          </a:p>
          <a:p>
            <a:pPr marL="0" indent="0">
              <a:buNone/>
            </a:pPr>
            <a:r>
              <a:rPr lang="ja-JP" altLang="en-US" sz="1400" dirty="0" smtClean="0"/>
              <a:t>　　　</a:t>
            </a:r>
            <a:r>
              <a:rPr lang="zh-TW" altLang="en-US" sz="1400" dirty="0" smtClean="0"/>
              <a:t>       </a:t>
            </a:r>
            <a:r>
              <a:rPr lang="ja-JP" altLang="en-US" sz="1400" dirty="0" smtClean="0"/>
              <a:t>③</a:t>
            </a:r>
            <a:r>
              <a:rPr lang="zh-TW" altLang="en-US" sz="1400" dirty="0" smtClean="0"/>
              <a:t>學校申請後</a:t>
            </a:r>
            <a:r>
              <a:rPr lang="en-US" altLang="zh-TW" sz="1400" dirty="0" smtClean="0"/>
              <a:t>,</a:t>
            </a:r>
            <a:r>
              <a:rPr lang="zh-TW" altLang="en-US" sz="1400" dirty="0" smtClean="0"/>
              <a:t>校內審核緩慢</a:t>
            </a:r>
            <a:r>
              <a:rPr lang="zh-TW" altLang="en-US" sz="1400" dirty="0" smtClean="0">
                <a:latin typeface="新細明體"/>
                <a:ea typeface="新細明體"/>
              </a:rPr>
              <a:t>，</a:t>
            </a:r>
            <a:r>
              <a:rPr lang="en-US" altLang="zh-TW" sz="1400" dirty="0" smtClean="0"/>
              <a:t> </a:t>
            </a:r>
            <a:r>
              <a:rPr lang="zh-TW" altLang="en-US" sz="1400" dirty="0" smtClean="0"/>
              <a:t>至今已過三個月款項皆未支付</a:t>
            </a:r>
            <a:endParaRPr lang="en-US" altLang="zh-TW" sz="1400" dirty="0" smtClean="0"/>
          </a:p>
          <a:p>
            <a:pPr marL="0" indent="0">
              <a:buNone/>
            </a:pPr>
            <a:r>
              <a:rPr lang="zh-TW" altLang="en-US" sz="1400" dirty="0" smtClean="0"/>
              <a:t>        </a:t>
            </a:r>
            <a:r>
              <a:rPr lang="zh-TW" altLang="en-US" sz="1400" dirty="0"/>
              <a:t> </a:t>
            </a:r>
            <a:r>
              <a:rPr lang="zh-TW" altLang="en-US" sz="1400" dirty="0" smtClean="0"/>
              <a:t>     </a:t>
            </a:r>
            <a:r>
              <a:rPr lang="ja-JP" altLang="en-US" sz="1400" dirty="0" smtClean="0"/>
              <a:t>④</a:t>
            </a:r>
            <a:r>
              <a:rPr lang="zh-TW" altLang="en-US" sz="1400" dirty="0" smtClean="0"/>
              <a:t>學校每個月會從教育儲蓄戶內播款</a:t>
            </a:r>
            <a:r>
              <a:rPr lang="en-US" altLang="ja-JP" sz="1400" dirty="0" smtClean="0"/>
              <a:t>5,000</a:t>
            </a:r>
            <a:r>
              <a:rPr lang="zh-TW" altLang="en-US" sz="1400" dirty="0" smtClean="0"/>
              <a:t>元作為莊同學術後營養</a:t>
            </a:r>
            <a:endParaRPr lang="en-US" altLang="zh-TW" sz="1400" dirty="0" smtClean="0"/>
          </a:p>
          <a:p>
            <a:pPr marL="0" indent="0">
              <a:buNone/>
            </a:pPr>
            <a:r>
              <a:rPr lang="zh-TW" altLang="en-US" sz="1400" dirty="0"/>
              <a:t> </a:t>
            </a:r>
            <a:r>
              <a:rPr lang="zh-TW" altLang="en-US" sz="1400" dirty="0" smtClean="0"/>
              <a:t>                 費</a:t>
            </a:r>
            <a:r>
              <a:rPr lang="en-US" altLang="zh-TW" sz="1400" dirty="0" smtClean="0"/>
              <a:t>, </a:t>
            </a:r>
            <a:r>
              <a:rPr lang="zh-TW" altLang="en-US" sz="1400" dirty="0" smtClean="0"/>
              <a:t>但每筆皆需用憑證申請</a:t>
            </a:r>
            <a:r>
              <a:rPr lang="zh-TW" altLang="en-US" sz="1400" dirty="0" smtClean="0">
                <a:latin typeface="新細明體"/>
                <a:ea typeface="新細明體"/>
              </a:rPr>
              <a:t>。</a:t>
            </a:r>
            <a:endParaRPr lang="en-US" altLang="zh-TW" sz="1400" dirty="0" smtClean="0"/>
          </a:p>
          <a:p>
            <a:pPr marL="0" indent="0">
              <a:buNone/>
            </a:pPr>
            <a:r>
              <a:rPr lang="zh-TW" altLang="en-US" sz="1400" dirty="0"/>
              <a:t> </a:t>
            </a:r>
            <a:r>
              <a:rPr lang="zh-TW" altLang="en-US" sz="1400" dirty="0" smtClean="0"/>
              <a:t>        </a:t>
            </a:r>
            <a:r>
              <a:rPr lang="en-US" altLang="zh-TW" sz="1400" dirty="0" smtClean="0"/>
              <a:t>(3)</a:t>
            </a:r>
            <a:r>
              <a:rPr lang="zh-TW" altLang="en-US" sz="1400" dirty="0" smtClean="0"/>
              <a:t>莊同學的母親</a:t>
            </a:r>
            <a:r>
              <a:rPr lang="zh-TW" altLang="en-US" sz="1400" dirty="0"/>
              <a:t>感謝本</a:t>
            </a:r>
            <a:r>
              <a:rPr lang="zh-TW" altLang="en-US" sz="1400" dirty="0" smtClean="0"/>
              <a:t>會持續關懷</a:t>
            </a:r>
            <a:r>
              <a:rPr lang="en-US" altLang="zh-TW" sz="1400" dirty="0" smtClean="0"/>
              <a:t>,</a:t>
            </a:r>
            <a:r>
              <a:rPr lang="zh-TW" altLang="en-US" sz="1400" dirty="0" smtClean="0"/>
              <a:t>有關後續物資捐贈將提理監事會討後進行</a:t>
            </a:r>
            <a:r>
              <a:rPr lang="zh-TW" altLang="en-US" sz="1400" dirty="0" smtClean="0">
                <a:latin typeface="新細明體"/>
                <a:ea typeface="新細明體"/>
              </a:rPr>
              <a:t>。</a:t>
            </a:r>
            <a:r>
              <a:rPr lang="zh-TW" altLang="en-US" sz="1400" dirty="0" smtClean="0"/>
              <a:t> </a:t>
            </a:r>
            <a:endParaRPr lang="en-US" altLang="ja-JP" sz="1400" dirty="0" smtClean="0"/>
          </a:p>
          <a:p>
            <a:pPr marL="0" indent="0">
              <a:buNone/>
            </a:pPr>
            <a:r>
              <a:rPr lang="ja-JP" altLang="en-US" sz="1400" dirty="0"/>
              <a:t>　</a:t>
            </a:r>
            <a:r>
              <a:rPr lang="ja-JP" altLang="en-US" sz="1400" dirty="0" smtClean="0"/>
              <a:t> </a:t>
            </a:r>
            <a:endParaRPr lang="zh-TW" altLang="en-US" sz="1400"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27</a:t>
            </a:fld>
            <a:endParaRPr lang="zh-TW" altLang="en-US"/>
          </a:p>
        </p:txBody>
      </p:sp>
    </p:spTree>
    <p:extLst>
      <p:ext uri="{BB962C8B-B14F-4D97-AF65-F5344CB8AC3E}">
        <p14:creationId xmlns:p14="http://schemas.microsoft.com/office/powerpoint/2010/main" val="100833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704856"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sz="5000" b="1" dirty="0" smtClean="0"/>
              <a:t>  </a:t>
            </a:r>
            <a:r>
              <a:rPr lang="zh-TW" altLang="en-US" sz="5400" b="1" dirty="0">
                <a:solidFill>
                  <a:srgbClr val="FF0000"/>
                </a:solidFill>
                <a:effectLst>
                  <a:outerShdw blurRad="50800" dist="38100" dir="2700000" algn="tl" rotWithShape="0">
                    <a:prstClr val="black">
                      <a:alpha val="40000"/>
                    </a:prstClr>
                  </a:outerShdw>
                </a:effectLst>
              </a:rPr>
              <a:t>六</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109</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年預算執行報告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28</a:t>
            </a:fld>
            <a:endParaRPr lang="zh-TW" altLang="en-US"/>
          </a:p>
        </p:txBody>
      </p:sp>
    </p:spTree>
    <p:extLst>
      <p:ext uri="{BB962C8B-B14F-4D97-AF65-F5344CB8AC3E}">
        <p14:creationId xmlns:p14="http://schemas.microsoft.com/office/powerpoint/2010/main" val="1286175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548680"/>
            <a:ext cx="7467600" cy="706090"/>
          </a:xfrm>
        </p:spPr>
        <p:txBody>
          <a:bodyPr>
            <a:normAutofit fontScale="90000"/>
          </a:bodyPr>
          <a:lstStyle/>
          <a:p>
            <a:r>
              <a:rPr lang="zh-TW" altLang="en-US" dirty="0" smtClean="0"/>
              <a:t>                         </a:t>
            </a:r>
            <a:r>
              <a:rPr lang="zh-TW" altLang="en-US" b="1" dirty="0" smtClean="0"/>
              <a:t>舟濟協會</a:t>
            </a:r>
            <a:r>
              <a:rPr lang="en-US" altLang="zh-TW" b="1" dirty="0" smtClean="0"/>
              <a:t>109</a:t>
            </a:r>
            <a:r>
              <a:rPr lang="zh-TW" altLang="en-US" b="1" dirty="0" smtClean="0"/>
              <a:t>年度預算執行表</a:t>
            </a:r>
            <a:r>
              <a:rPr lang="en-US" altLang="zh-TW" b="1" dirty="0" smtClean="0"/>
              <a:t/>
            </a:r>
            <a:br>
              <a:rPr lang="en-US" altLang="zh-TW" b="1" dirty="0" smtClean="0"/>
            </a:br>
            <a:endParaRPr lang="zh-TW" altLang="en-US" b="1" dirty="0"/>
          </a:p>
        </p:txBody>
      </p:sp>
      <p:sp>
        <p:nvSpPr>
          <p:cNvPr id="3" name="投影片編號版面配置區 2"/>
          <p:cNvSpPr>
            <a:spLocks noGrp="1"/>
          </p:cNvSpPr>
          <p:nvPr>
            <p:ph type="sldNum" sz="quarter" idx="15"/>
          </p:nvPr>
        </p:nvSpPr>
        <p:spPr/>
        <p:txBody>
          <a:bodyPr/>
          <a:lstStyle/>
          <a:p>
            <a:fld id="{73DA0BB7-265A-403C-9275-D587AB510EDC}" type="slidenum">
              <a:rPr lang="zh-TW" altLang="en-US" smtClean="0"/>
              <a:t>29</a:t>
            </a:fld>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344801542"/>
              </p:ext>
            </p:extLst>
          </p:nvPr>
        </p:nvGraphicFramePr>
        <p:xfrm>
          <a:off x="107504" y="908720"/>
          <a:ext cx="8568950" cy="5688634"/>
        </p:xfrm>
        <a:graphic>
          <a:graphicData uri="http://schemas.openxmlformats.org/drawingml/2006/table">
            <a:tbl>
              <a:tblPr/>
              <a:tblGrid>
                <a:gridCol w="360040"/>
                <a:gridCol w="665601"/>
                <a:gridCol w="607106"/>
                <a:gridCol w="607106"/>
                <a:gridCol w="568459"/>
                <a:gridCol w="576064"/>
                <a:gridCol w="576064"/>
                <a:gridCol w="645196"/>
                <a:gridCol w="1381691"/>
                <a:gridCol w="810426"/>
                <a:gridCol w="801548"/>
                <a:gridCol w="969649"/>
              </a:tblGrid>
              <a:tr h="560904">
                <a:tc>
                  <a:txBody>
                    <a:bodyPr/>
                    <a:lstStyle/>
                    <a:p>
                      <a:pPr algn="ctr" fontAlgn="ctr"/>
                      <a:r>
                        <a:rPr lang="zh-TW" altLang="en-US" sz="1000" b="1" i="0" u="none" strike="noStrike" dirty="0">
                          <a:solidFill>
                            <a:srgbClr val="000000"/>
                          </a:solidFill>
                          <a:effectLst/>
                          <a:latin typeface="新細明體"/>
                        </a:rPr>
                        <a:t>編號</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宗旨</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受贈單位</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採購廠商</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捐贈物資名稱</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每月配送日</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年額總計</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預算比例</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altLang="zh-TW" sz="1000" b="1" i="0" u="none" strike="noStrike">
                          <a:solidFill>
                            <a:srgbClr val="000000"/>
                          </a:solidFill>
                          <a:effectLst/>
                          <a:latin typeface="新細明體"/>
                        </a:rPr>
                        <a:t>109</a:t>
                      </a:r>
                      <a:r>
                        <a:rPr lang="zh-TW" altLang="en-US" sz="1000" b="1" i="0" u="none" strike="noStrike">
                          <a:solidFill>
                            <a:srgbClr val="000000"/>
                          </a:solidFill>
                          <a:effectLst/>
                          <a:latin typeface="新細明體"/>
                        </a:rPr>
                        <a:t>年度</a:t>
                      </a:r>
                      <a:r>
                        <a:rPr lang="en-US" altLang="zh-TW" sz="1000" b="1" i="0" u="none" strike="noStrike">
                          <a:solidFill>
                            <a:srgbClr val="000000"/>
                          </a:solidFill>
                          <a:effectLst/>
                          <a:latin typeface="新細明體"/>
                        </a:rPr>
                        <a:t>8</a:t>
                      </a:r>
                      <a:r>
                        <a:rPr lang="zh-TW" altLang="en-US" sz="1000" b="1" i="0" u="none" strike="noStrike">
                          <a:solidFill>
                            <a:srgbClr val="000000"/>
                          </a:solidFill>
                          <a:effectLst/>
                          <a:latin typeface="新細明體"/>
                        </a:rPr>
                        <a:t>月</a:t>
                      </a:r>
                      <a:r>
                        <a:rPr lang="en-US" altLang="zh-TW" sz="1000" b="1" i="0" u="none" strike="noStrike">
                          <a:solidFill>
                            <a:srgbClr val="000000"/>
                          </a:solidFill>
                          <a:effectLst/>
                          <a:latin typeface="新細明體"/>
                        </a:rPr>
                        <a:t>-12</a:t>
                      </a:r>
                      <a:r>
                        <a:rPr lang="zh-TW" altLang="en-US" sz="1000" b="1" i="0" u="none" strike="noStrike">
                          <a:solidFill>
                            <a:srgbClr val="000000"/>
                          </a:solidFill>
                          <a:effectLst/>
                          <a:latin typeface="新細明體"/>
                        </a:rPr>
                        <a:t>月止捐贈數量</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金額 </a:t>
                      </a:r>
                      <a:r>
                        <a:rPr lang="en-US" altLang="zh-TW" sz="1000" b="1" i="0" u="none" strike="noStrike">
                          <a:solidFill>
                            <a:srgbClr val="000000"/>
                          </a:solidFill>
                          <a:effectLst/>
                          <a:latin typeface="新細明體"/>
                        </a:rPr>
                        <a:t>(</a:t>
                      </a:r>
                      <a:r>
                        <a:rPr lang="zh-TW" altLang="en-US" sz="1000" b="1" i="0" u="none" strike="noStrike">
                          <a:solidFill>
                            <a:srgbClr val="000000"/>
                          </a:solidFill>
                          <a:effectLst/>
                          <a:latin typeface="新細明體"/>
                        </a:rPr>
                        <a:t>元</a:t>
                      </a:r>
                      <a:r>
                        <a:rPr lang="en-US" altLang="zh-TW" sz="1000" b="1" i="0" u="none" strike="noStrike">
                          <a:solidFill>
                            <a:srgbClr val="000000"/>
                          </a:solidFill>
                          <a:effectLst/>
                          <a:latin typeface="新細明體"/>
                        </a:rPr>
                        <a:t>)</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占預算比例</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備註</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025546">
                <a:tc rowSpan="4">
                  <a:txBody>
                    <a:bodyPr/>
                    <a:lstStyle/>
                    <a:p>
                      <a:pPr algn="ctr" fontAlgn="ctr"/>
                      <a:r>
                        <a:rPr lang="zh-TW" altLang="en-US" sz="1000" b="0" i="0" u="none" strike="noStrike">
                          <a:solidFill>
                            <a:srgbClr val="000000"/>
                          </a:solidFill>
                          <a:effectLst/>
                          <a:latin typeface="新細明體"/>
                        </a:rPr>
                        <a:t>宗旨一</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zh-TW" altLang="en-US" sz="1000" b="0" i="0" u="none" strike="noStrike">
                          <a:solidFill>
                            <a:srgbClr val="000000"/>
                          </a:solidFill>
                          <a:effectLst/>
                          <a:latin typeface="新細明體"/>
                        </a:rPr>
                        <a:t>一 </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提供物資給街友及中低收入戶者                                           </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惜食廚房</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裕元碾米工廠</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蓬萊米</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每月</a:t>
                      </a:r>
                      <a:r>
                        <a:rPr lang="en-US" altLang="zh-TW" sz="1000" b="0" i="0" u="none" strike="noStrike" dirty="0">
                          <a:solidFill>
                            <a:srgbClr val="000000"/>
                          </a:solidFill>
                          <a:effectLst/>
                          <a:latin typeface="新細明體"/>
                        </a:rPr>
                        <a:t>1</a:t>
                      </a:r>
                      <a:r>
                        <a:rPr lang="zh-TW" altLang="en-US" sz="1000" b="0" i="0" u="none" strike="noStrike" dirty="0">
                          <a:solidFill>
                            <a:srgbClr val="000000"/>
                          </a:solidFill>
                          <a:effectLst/>
                          <a:latin typeface="新細明體"/>
                        </a:rPr>
                        <a:t>日</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66,600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10%</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300</a:t>
                      </a:r>
                      <a:r>
                        <a:rPr lang="zh-TW" altLang="en-US" sz="1000" b="0" i="0" u="none" strike="noStrike" dirty="0">
                          <a:solidFill>
                            <a:srgbClr val="000000"/>
                          </a:solidFill>
                          <a:effectLst/>
                          <a:latin typeface="新細明體"/>
                        </a:rPr>
                        <a:t>公斤</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14,905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22%</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因捐贈給惜食廚房米糧者多</a:t>
                      </a:r>
                      <a:r>
                        <a:rPr lang="en-US" altLang="zh-TW" sz="1000" b="0" i="0" u="none" strike="noStrike">
                          <a:solidFill>
                            <a:srgbClr val="000000"/>
                          </a:solidFill>
                          <a:effectLst/>
                          <a:latin typeface="新細明體"/>
                        </a:rPr>
                        <a:t>, </a:t>
                      </a:r>
                      <a:r>
                        <a:rPr lang="zh-TW" altLang="en-US" sz="1000" b="0" i="0" u="none" strike="noStrike">
                          <a:solidFill>
                            <a:srgbClr val="000000"/>
                          </a:solidFill>
                          <a:effectLst/>
                          <a:latin typeface="新細明體"/>
                        </a:rPr>
                        <a:t>故</a:t>
                      </a:r>
                      <a:r>
                        <a:rPr lang="en-US" altLang="zh-TW" sz="1000" b="0" i="0" u="none" strike="noStrike">
                          <a:solidFill>
                            <a:srgbClr val="000000"/>
                          </a:solidFill>
                          <a:effectLst/>
                          <a:latin typeface="新細明體"/>
                        </a:rPr>
                        <a:t>8</a:t>
                      </a:r>
                      <a:r>
                        <a:rPr lang="zh-TW" altLang="en-US" sz="1000" b="0" i="0" u="none" strike="noStrike">
                          <a:solidFill>
                            <a:srgbClr val="000000"/>
                          </a:solidFill>
                          <a:effectLst/>
                          <a:latin typeface="新細明體"/>
                        </a:rPr>
                        <a:t>月捐贈</a:t>
                      </a:r>
                      <a:r>
                        <a:rPr lang="en-US" altLang="zh-TW" sz="1000" b="0" i="0" u="none" strike="noStrike">
                          <a:solidFill>
                            <a:srgbClr val="000000"/>
                          </a:solidFill>
                          <a:effectLst/>
                          <a:latin typeface="新細明體"/>
                        </a:rPr>
                        <a:t>300</a:t>
                      </a:r>
                      <a:r>
                        <a:rPr lang="zh-TW" altLang="en-US" sz="1000" b="0" i="0" u="none" strike="noStrike">
                          <a:solidFill>
                            <a:srgbClr val="000000"/>
                          </a:solidFill>
                          <a:effectLst/>
                          <a:latin typeface="新細明體"/>
                        </a:rPr>
                        <a:t>公斤後暫無捐贈計畫</a:t>
                      </a:r>
                      <a:r>
                        <a:rPr lang="en-US" altLang="zh-TW" sz="1000" b="0" i="0" u="none" strike="noStrike">
                          <a:solidFill>
                            <a:srgbClr val="000000"/>
                          </a:solidFill>
                          <a:effectLst/>
                          <a:latin typeface="新細明體"/>
                        </a:rPr>
                        <a:t>, </a:t>
                      </a:r>
                      <a:r>
                        <a:rPr lang="zh-TW" altLang="en-US" sz="1000" b="0" i="0" u="none" strike="noStrike">
                          <a:solidFill>
                            <a:srgbClr val="000000"/>
                          </a:solidFill>
                          <a:effectLst/>
                          <a:latin typeface="新細明體"/>
                        </a:rPr>
                        <a:t>另端午節捐贈</a:t>
                      </a:r>
                      <a:r>
                        <a:rPr lang="en-US" altLang="zh-TW" sz="1000" b="0" i="0" u="none" strike="noStrike">
                          <a:solidFill>
                            <a:srgbClr val="000000"/>
                          </a:solidFill>
                          <a:effectLst/>
                          <a:latin typeface="新細明體"/>
                        </a:rPr>
                        <a:t>120</a:t>
                      </a:r>
                      <a:r>
                        <a:rPr lang="zh-TW" altLang="en-US" sz="1000" b="0" i="0" u="none" strike="noStrike">
                          <a:solidFill>
                            <a:srgbClr val="000000"/>
                          </a:solidFill>
                          <a:effectLst/>
                          <a:latin typeface="新細明體"/>
                        </a:rPr>
                        <a:t>顆粽子</a:t>
                      </a:r>
                      <a:r>
                        <a:rPr lang="en-US" altLang="zh-TW" sz="1000" b="0" i="0" u="none" strike="noStrike">
                          <a:solidFill>
                            <a:srgbClr val="000000"/>
                          </a:solidFill>
                          <a:effectLst/>
                          <a:latin typeface="新細明體"/>
                        </a:rPr>
                        <a:t>3805</a:t>
                      </a:r>
                      <a:r>
                        <a:rPr lang="zh-TW" altLang="en-US" sz="1000" b="0" i="0" u="none" strike="noStrike">
                          <a:solidFill>
                            <a:srgbClr val="000000"/>
                          </a:solidFill>
                          <a:effectLst/>
                          <a:latin typeface="新細明體"/>
                        </a:rPr>
                        <a:t>元</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5546">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000" b="0" i="0" u="none" strike="noStrike">
                          <a:solidFill>
                            <a:srgbClr val="000000"/>
                          </a:solidFill>
                          <a:effectLst/>
                          <a:latin typeface="新細明體"/>
                        </a:rPr>
                        <a:t>惜食廚房</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基隆阿詳漁貨</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鮮魚</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每月</a:t>
                      </a:r>
                      <a:r>
                        <a:rPr lang="en-US" altLang="zh-TW" sz="1000" b="0" i="0" u="none" strike="noStrike">
                          <a:solidFill>
                            <a:srgbClr val="000000"/>
                          </a:solidFill>
                          <a:effectLst/>
                          <a:latin typeface="新細明體"/>
                        </a:rPr>
                        <a:t>1-5</a:t>
                      </a:r>
                      <a:r>
                        <a:rPr lang="zh-TW" altLang="en-US" sz="1000" b="0" i="0" u="none" strike="noStrike">
                          <a:solidFill>
                            <a:srgbClr val="000000"/>
                          </a:solidFill>
                          <a:effectLst/>
                          <a:latin typeface="新細明體"/>
                        </a:rPr>
                        <a:t>日</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132,000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19%</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621</a:t>
                      </a:r>
                      <a:r>
                        <a:rPr lang="zh-TW" altLang="en-US" sz="1000" b="0" i="0" u="none" strike="noStrike" dirty="0">
                          <a:solidFill>
                            <a:srgbClr val="000000"/>
                          </a:solidFill>
                          <a:effectLst/>
                          <a:latin typeface="新細明體"/>
                        </a:rPr>
                        <a:t>公斤</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132,000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100%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新細明體"/>
                        </a:rPr>
                        <a:t>白帶魚</a:t>
                      </a:r>
                      <a:r>
                        <a:rPr lang="en-US" altLang="zh-TW" sz="1000" b="0" i="0" u="none" strike="noStrike">
                          <a:solidFill>
                            <a:srgbClr val="000000"/>
                          </a:solidFill>
                          <a:effectLst/>
                          <a:latin typeface="新細明體"/>
                        </a:rPr>
                        <a:t>, </a:t>
                      </a:r>
                      <a:r>
                        <a:rPr lang="zh-TW" altLang="en-US" sz="1000" b="0" i="0" u="none" strike="noStrike">
                          <a:solidFill>
                            <a:srgbClr val="000000"/>
                          </a:solidFill>
                          <a:effectLst/>
                          <a:latin typeface="新細明體"/>
                        </a:rPr>
                        <a:t>鯖魚</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紅甘</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午仔魚</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煙仔虎</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輪切透抽</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5546">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000" b="0" i="0" u="none" strike="noStrike">
                          <a:solidFill>
                            <a:srgbClr val="000000"/>
                          </a:solidFill>
                          <a:effectLst/>
                          <a:latin typeface="新細明體"/>
                        </a:rPr>
                        <a:t>惜食廚房</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豐有水果行</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水果</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每月第二星期二</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28</a:t>
                      </a:r>
                      <a:r>
                        <a:rPr lang="zh-TW" altLang="en-US" sz="1000" b="0" i="0" u="none" strike="noStrike">
                          <a:solidFill>
                            <a:srgbClr val="000000"/>
                          </a:solidFill>
                          <a:effectLst/>
                          <a:latin typeface="新細明體"/>
                        </a:rPr>
                        <a:t>箱及</a:t>
                      </a:r>
                      <a:r>
                        <a:rPr lang="en-US" altLang="zh-TW" sz="1000" b="0" i="0" u="none" strike="noStrike">
                          <a:solidFill>
                            <a:srgbClr val="000000"/>
                          </a:solidFill>
                          <a:effectLst/>
                          <a:latin typeface="新細明體"/>
                        </a:rPr>
                        <a:t>120</a:t>
                      </a:r>
                      <a:r>
                        <a:rPr lang="zh-TW" altLang="en-US" sz="1000" b="0" i="0" u="none" strike="noStrike">
                          <a:solidFill>
                            <a:srgbClr val="000000"/>
                          </a:solidFill>
                          <a:effectLst/>
                          <a:latin typeface="新細明體"/>
                        </a:rPr>
                        <a:t>根香蕉</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FF0000"/>
                          </a:solidFill>
                          <a:effectLst/>
                          <a:latin typeface="新細明體"/>
                        </a:rPr>
                        <a:t>                                                   </a:t>
                      </a:r>
                      <a:r>
                        <a:rPr lang="en-US" altLang="zh-TW" sz="1000" b="0" i="0" u="none" strike="noStrike" dirty="0">
                          <a:solidFill>
                            <a:srgbClr val="FF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FF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solidFill>
                            <a:srgbClr val="FF0000"/>
                          </a:solidFill>
                          <a:effectLst/>
                          <a:latin typeface="新細明體"/>
                        </a:rPr>
                        <a:t>柳丁</a:t>
                      </a:r>
                      <a:r>
                        <a:rPr lang="en-US" altLang="zh-TW" sz="1000" b="0" i="0" u="none" strike="noStrike" dirty="0">
                          <a:solidFill>
                            <a:srgbClr val="FF0000"/>
                          </a:solidFill>
                          <a:effectLst/>
                          <a:latin typeface="新細明體"/>
                        </a:rPr>
                        <a:t>5</a:t>
                      </a:r>
                      <a:r>
                        <a:rPr lang="zh-TW" altLang="en-US" sz="1000" b="0" i="0" u="none" strike="noStrike" dirty="0">
                          <a:solidFill>
                            <a:srgbClr val="FF0000"/>
                          </a:solidFill>
                          <a:effectLst/>
                          <a:latin typeface="新細明體"/>
                        </a:rPr>
                        <a:t>箱</a:t>
                      </a:r>
                      <a:r>
                        <a:rPr lang="en-US" altLang="zh-TW" sz="1000" b="0" i="0" u="none" strike="noStrike" dirty="0">
                          <a:solidFill>
                            <a:srgbClr val="FF0000"/>
                          </a:solidFill>
                          <a:effectLst/>
                          <a:latin typeface="新細明體"/>
                        </a:rPr>
                        <a:t>,</a:t>
                      </a:r>
                      <a:r>
                        <a:rPr lang="zh-TW" altLang="en-US" sz="1000" b="0" i="0" u="none" strike="noStrike" dirty="0">
                          <a:solidFill>
                            <a:srgbClr val="FF0000"/>
                          </a:solidFill>
                          <a:effectLst/>
                          <a:latin typeface="新細明體"/>
                        </a:rPr>
                        <a:t>火龍果 </a:t>
                      </a:r>
                      <a:r>
                        <a:rPr lang="en-US" altLang="zh-TW" sz="1000" b="0" i="0" u="none" strike="noStrike" dirty="0">
                          <a:solidFill>
                            <a:srgbClr val="FF0000"/>
                          </a:solidFill>
                          <a:effectLst/>
                          <a:latin typeface="新細明體"/>
                        </a:rPr>
                        <a:t>12</a:t>
                      </a:r>
                      <a:r>
                        <a:rPr lang="zh-TW" altLang="en-US" sz="1000" b="0" i="0" u="none" strike="noStrike" dirty="0">
                          <a:solidFill>
                            <a:srgbClr val="FF0000"/>
                          </a:solidFill>
                          <a:effectLst/>
                          <a:latin typeface="新細明體"/>
                        </a:rPr>
                        <a:t>箱</a:t>
                      </a:r>
                      <a:r>
                        <a:rPr lang="en-US" altLang="zh-TW" sz="1000" b="0" i="0" u="none" strike="noStrike" dirty="0">
                          <a:solidFill>
                            <a:srgbClr val="FF0000"/>
                          </a:solidFill>
                          <a:effectLst/>
                          <a:latin typeface="新細明體"/>
                        </a:rPr>
                        <a:t>,</a:t>
                      </a:r>
                      <a:r>
                        <a:rPr lang="zh-TW" altLang="en-US" sz="1000" b="0" i="0" u="none" strike="noStrike" dirty="0">
                          <a:solidFill>
                            <a:srgbClr val="FF0000"/>
                          </a:solidFill>
                          <a:effectLst/>
                          <a:latin typeface="新細明體"/>
                        </a:rPr>
                        <a:t>香蕉 </a:t>
                      </a:r>
                      <a:r>
                        <a:rPr lang="en-US" altLang="zh-TW" sz="1000" b="0" i="0" u="none" strike="noStrike" dirty="0">
                          <a:solidFill>
                            <a:srgbClr val="FF0000"/>
                          </a:solidFill>
                          <a:effectLst/>
                          <a:latin typeface="新細明體"/>
                        </a:rPr>
                        <a:t>7</a:t>
                      </a:r>
                      <a:r>
                        <a:rPr lang="zh-TW" altLang="en-US" sz="1000" b="0" i="0" u="none" strike="noStrike" dirty="0">
                          <a:solidFill>
                            <a:srgbClr val="FF0000"/>
                          </a:solidFill>
                          <a:effectLst/>
                          <a:latin typeface="新細明體"/>
                        </a:rPr>
                        <a:t>箱 葡萄 </a:t>
                      </a:r>
                      <a:r>
                        <a:rPr lang="en-US" altLang="zh-TW" sz="1000" b="0" i="0" u="none" strike="noStrike" dirty="0">
                          <a:solidFill>
                            <a:srgbClr val="FF0000"/>
                          </a:solidFill>
                          <a:effectLst/>
                          <a:latin typeface="新細明體"/>
                        </a:rPr>
                        <a:t>1</a:t>
                      </a:r>
                      <a:r>
                        <a:rPr lang="zh-TW" altLang="en-US" sz="1000" b="0" i="0" u="none" strike="noStrike" dirty="0">
                          <a:solidFill>
                            <a:srgbClr val="FF0000"/>
                          </a:solidFill>
                          <a:effectLst/>
                          <a:latin typeface="新細明體"/>
                        </a:rPr>
                        <a:t>箱 橘子 </a:t>
                      </a:r>
                      <a:r>
                        <a:rPr lang="en-US" altLang="zh-TW" sz="1000" b="0" i="0" u="none" strike="noStrike" dirty="0">
                          <a:solidFill>
                            <a:srgbClr val="FF0000"/>
                          </a:solidFill>
                          <a:effectLst/>
                          <a:latin typeface="新細明體"/>
                        </a:rPr>
                        <a:t>1</a:t>
                      </a:r>
                      <a:r>
                        <a:rPr lang="zh-TW" altLang="en-US" sz="1000" b="0" i="0" u="none" strike="noStrike" dirty="0">
                          <a:solidFill>
                            <a:srgbClr val="FF0000"/>
                          </a:solidFill>
                          <a:effectLst/>
                          <a:latin typeface="新細明體"/>
                        </a:rPr>
                        <a:t>箱 芭樂 </a:t>
                      </a:r>
                      <a:r>
                        <a:rPr lang="en-US" altLang="zh-TW" sz="1000" b="0" i="0" u="none" strike="noStrike" dirty="0">
                          <a:solidFill>
                            <a:srgbClr val="FF0000"/>
                          </a:solidFill>
                          <a:effectLst/>
                          <a:latin typeface="新細明體"/>
                        </a:rPr>
                        <a:t>1</a:t>
                      </a:r>
                      <a:r>
                        <a:rPr lang="zh-TW" altLang="en-US" sz="1000" b="0" i="0" u="none" strike="noStrike" dirty="0">
                          <a:solidFill>
                            <a:srgbClr val="FF0000"/>
                          </a:solidFill>
                          <a:effectLst/>
                          <a:latin typeface="新細明體"/>
                        </a:rPr>
                        <a:t>箱 香蕉</a:t>
                      </a:r>
                      <a:r>
                        <a:rPr lang="en-US" altLang="zh-TW" sz="1000" b="0" i="0" u="none" strike="noStrike" dirty="0">
                          <a:solidFill>
                            <a:srgbClr val="FF0000"/>
                          </a:solidFill>
                          <a:effectLst/>
                          <a:latin typeface="新細明體"/>
                        </a:rPr>
                        <a:t>120</a:t>
                      </a:r>
                      <a:r>
                        <a:rPr lang="zh-TW" altLang="en-US" sz="1000" b="0" i="0" u="none" strike="noStrike" dirty="0">
                          <a:solidFill>
                            <a:srgbClr val="FF0000"/>
                          </a:solidFill>
                          <a:effectLst/>
                          <a:latin typeface="新細明體"/>
                        </a:rPr>
                        <a:t>根</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5546">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000" b="0" i="0" u="none" strike="noStrike">
                          <a:solidFill>
                            <a:srgbClr val="000000"/>
                          </a:solidFill>
                          <a:effectLst/>
                          <a:latin typeface="新細明體"/>
                        </a:rPr>
                        <a:t>街友</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各類餐廳或小吃店</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熱食、水果、     礦泉水</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過年、 端午 重陽節</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81,400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12%</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小年夜便當 </a:t>
                      </a:r>
                      <a:r>
                        <a:rPr lang="en-US" altLang="zh-TW" sz="1000" b="0" i="0" u="none" strike="noStrike">
                          <a:solidFill>
                            <a:srgbClr val="000000"/>
                          </a:solidFill>
                          <a:effectLst/>
                          <a:latin typeface="新細明體"/>
                        </a:rPr>
                        <a:t>150</a:t>
                      </a:r>
                      <a:r>
                        <a:rPr lang="zh-TW" altLang="en-US" sz="1000" b="0" i="0" u="none" strike="noStrike">
                          <a:solidFill>
                            <a:srgbClr val="000000"/>
                          </a:solidFill>
                          <a:effectLst/>
                          <a:latin typeface="新細明體"/>
                        </a:rPr>
                        <a:t>份                              端午節</a:t>
                      </a:r>
                      <a:r>
                        <a:rPr lang="en-US" altLang="zh-TW" sz="1000" b="0" i="0" u="none" strike="noStrike">
                          <a:solidFill>
                            <a:srgbClr val="000000"/>
                          </a:solidFill>
                          <a:effectLst/>
                          <a:latin typeface="新細明體"/>
                        </a:rPr>
                        <a:t>: 300</a:t>
                      </a:r>
                      <a:r>
                        <a:rPr lang="zh-TW" altLang="en-US" sz="1000" b="0" i="0" u="none" strike="noStrike">
                          <a:solidFill>
                            <a:srgbClr val="000000"/>
                          </a:solidFill>
                          <a:effectLst/>
                          <a:latin typeface="新細明體"/>
                        </a:rPr>
                        <a:t>盒速肉圓                            重陽節</a:t>
                      </a:r>
                      <a:r>
                        <a:rPr lang="en-US" altLang="zh-TW" sz="1000" b="0" i="0" u="none" strike="noStrike">
                          <a:solidFill>
                            <a:srgbClr val="000000"/>
                          </a:solidFill>
                          <a:effectLst/>
                          <a:latin typeface="新細明體"/>
                        </a:rPr>
                        <a:t>: 300</a:t>
                      </a:r>
                      <a:r>
                        <a:rPr lang="zh-TW" altLang="en-US" sz="1000" b="0" i="0" u="none" strike="noStrike">
                          <a:solidFill>
                            <a:srgbClr val="000000"/>
                          </a:solidFill>
                          <a:effectLst/>
                          <a:latin typeface="新細明體"/>
                        </a:rPr>
                        <a:t>個彭園便當及礦泉水</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50,300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62%</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000" b="0" i="0" u="none" strike="noStrike" dirty="0">
                          <a:solidFill>
                            <a:srgbClr val="000000"/>
                          </a:solidFill>
                          <a:effectLst/>
                          <a:latin typeface="新細明體"/>
                        </a:rPr>
                        <a:t>　</a:t>
                      </a:r>
                    </a:p>
                  </a:txBody>
                  <a:tcPr marL="2584" marR="2584" marT="25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5546">
                <a:tc>
                  <a:txBody>
                    <a:bodyPr/>
                    <a:lstStyle/>
                    <a:p>
                      <a:pPr algn="ctr" fontAlgn="ctr"/>
                      <a:r>
                        <a:rPr lang="zh-TW" altLang="en-US" sz="1000" b="0" i="0" u="none" strike="noStrike" dirty="0">
                          <a:solidFill>
                            <a:srgbClr val="000000"/>
                          </a:solidFill>
                          <a:effectLst/>
                          <a:latin typeface="新細明體"/>
                        </a:rPr>
                        <a:t>宗旨二</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二 </a:t>
                      </a:r>
                      <a:r>
                        <a:rPr lang="en-US" altLang="zh-TW" sz="1000" b="0" i="0" u="none" strike="noStrike">
                          <a:solidFill>
                            <a:srgbClr val="000000"/>
                          </a:solidFill>
                          <a:effectLst/>
                          <a:latin typeface="新細明體"/>
                        </a:rPr>
                        <a:t>,</a:t>
                      </a:r>
                      <a:r>
                        <a:rPr lang="zh-TW" altLang="en-US" sz="1000" b="0" i="0" u="none" strike="noStrike">
                          <a:solidFill>
                            <a:srgbClr val="000000"/>
                          </a:solidFill>
                          <a:effectLst/>
                          <a:latin typeface="新細明體"/>
                        </a:rPr>
                        <a:t>提供無名屍及中低收入戶者喪葬補助                                  </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勤茂公益             慈善基金</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舟濟協會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善款</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不定期</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000" b="0" i="0" u="none" strike="noStrike" dirty="0">
                          <a:solidFill>
                            <a:srgbClr val="000000"/>
                          </a:solidFill>
                          <a:effectLst/>
                          <a:latin typeface="新細明體"/>
                        </a:rPr>
                        <a:t>　</a:t>
                      </a:r>
                    </a:p>
                  </a:txBody>
                  <a:tcPr marL="2584" marR="2584" marT="25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606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sz="5000" b="1" dirty="0"/>
              <a:t> </a:t>
            </a:r>
            <a:r>
              <a:rPr lang="zh-TW" altLang="en-US" sz="5000" b="1" dirty="0" smtClean="0"/>
              <a:t>      </a:t>
            </a:r>
            <a:r>
              <a:rPr lang="zh-TW" altLang="en-US" sz="5400" b="1" dirty="0" smtClean="0">
                <a:solidFill>
                  <a:srgbClr val="FF0000"/>
                </a:solidFill>
                <a:effectLst>
                  <a:outerShdw blurRad="50800" dist="38100" dir="2700000" algn="tl" rotWithShape="0">
                    <a:prstClr val="black">
                      <a:alpha val="40000"/>
                    </a:prstClr>
                  </a:outerShdw>
                </a:effectLst>
              </a:rPr>
              <a:t> 一</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、會議開始</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3</a:t>
            </a:fld>
            <a:endParaRPr lang="zh-TW" altLang="en-US"/>
          </a:p>
        </p:txBody>
      </p:sp>
    </p:spTree>
    <p:extLst>
      <p:ext uri="{BB962C8B-B14F-4D97-AF65-F5344CB8AC3E}">
        <p14:creationId xmlns:p14="http://schemas.microsoft.com/office/powerpoint/2010/main" val="1263212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5"/>
          </p:nvPr>
        </p:nvSpPr>
        <p:spPr/>
        <p:txBody>
          <a:bodyPr/>
          <a:lstStyle/>
          <a:p>
            <a:fld id="{73DA0BB7-265A-403C-9275-D587AB510EDC}" type="slidenum">
              <a:rPr lang="zh-TW" altLang="en-US" smtClean="0"/>
              <a:t>30</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2186080050"/>
              </p:ext>
            </p:extLst>
          </p:nvPr>
        </p:nvGraphicFramePr>
        <p:xfrm>
          <a:off x="467544" y="188640"/>
          <a:ext cx="8234346" cy="6408713"/>
        </p:xfrm>
        <a:graphic>
          <a:graphicData uri="http://schemas.openxmlformats.org/drawingml/2006/table">
            <a:tbl>
              <a:tblPr/>
              <a:tblGrid>
                <a:gridCol w="691242"/>
                <a:gridCol w="740104"/>
                <a:gridCol w="656886"/>
                <a:gridCol w="482426"/>
                <a:gridCol w="669702"/>
                <a:gridCol w="648072"/>
                <a:gridCol w="576064"/>
                <a:gridCol w="576064"/>
                <a:gridCol w="1080120"/>
                <a:gridCol w="792088"/>
                <a:gridCol w="720080"/>
                <a:gridCol w="601498"/>
              </a:tblGrid>
              <a:tr h="969338">
                <a:tc>
                  <a:txBody>
                    <a:bodyPr/>
                    <a:lstStyle/>
                    <a:p>
                      <a:pPr algn="ctr" fontAlgn="ctr"/>
                      <a:r>
                        <a:rPr lang="zh-TW" altLang="en-US" sz="1000" b="1" i="0" u="none" strike="noStrike" dirty="0">
                          <a:solidFill>
                            <a:srgbClr val="000000"/>
                          </a:solidFill>
                          <a:effectLst/>
                          <a:latin typeface="新細明體"/>
                        </a:rPr>
                        <a:t>編號</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宗旨</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受贈單位</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採購廠商</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dirty="0">
                          <a:solidFill>
                            <a:srgbClr val="000000"/>
                          </a:solidFill>
                          <a:effectLst/>
                          <a:latin typeface="新細明體"/>
                        </a:rPr>
                        <a:t>捐贈物資名稱</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每月配送日</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年額總計</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zh-TW" altLang="en-US" sz="1000" b="1" i="0" u="none" strike="noStrike">
                          <a:solidFill>
                            <a:srgbClr val="000000"/>
                          </a:solidFill>
                          <a:effectLst/>
                          <a:latin typeface="新細明體"/>
                        </a:rPr>
                        <a:t>預算比例</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altLang="zh-TW" sz="1000" b="1" i="0" u="none" strike="noStrike">
                          <a:solidFill>
                            <a:srgbClr val="000000"/>
                          </a:solidFill>
                          <a:effectLst/>
                          <a:latin typeface="新細明體"/>
                        </a:rPr>
                        <a:t>109</a:t>
                      </a:r>
                      <a:r>
                        <a:rPr lang="zh-TW" altLang="en-US" sz="1000" b="1" i="0" u="none" strike="noStrike">
                          <a:solidFill>
                            <a:srgbClr val="000000"/>
                          </a:solidFill>
                          <a:effectLst/>
                          <a:latin typeface="新細明體"/>
                        </a:rPr>
                        <a:t>年度</a:t>
                      </a:r>
                      <a:r>
                        <a:rPr lang="en-US" altLang="zh-TW" sz="1000" b="1" i="0" u="none" strike="noStrike">
                          <a:solidFill>
                            <a:srgbClr val="000000"/>
                          </a:solidFill>
                          <a:effectLst/>
                          <a:latin typeface="新細明體"/>
                        </a:rPr>
                        <a:t>8</a:t>
                      </a:r>
                      <a:r>
                        <a:rPr lang="zh-TW" altLang="en-US" sz="1000" b="1" i="0" u="none" strike="noStrike">
                          <a:solidFill>
                            <a:srgbClr val="000000"/>
                          </a:solidFill>
                          <a:effectLst/>
                          <a:latin typeface="新細明體"/>
                        </a:rPr>
                        <a:t>月</a:t>
                      </a:r>
                      <a:r>
                        <a:rPr lang="en-US" altLang="zh-TW" sz="1000" b="1" i="0" u="none" strike="noStrike">
                          <a:solidFill>
                            <a:srgbClr val="000000"/>
                          </a:solidFill>
                          <a:effectLst/>
                          <a:latin typeface="新細明體"/>
                        </a:rPr>
                        <a:t>-12</a:t>
                      </a:r>
                      <a:r>
                        <a:rPr lang="zh-TW" altLang="en-US" sz="1000" b="1" i="0" u="none" strike="noStrike">
                          <a:solidFill>
                            <a:srgbClr val="000000"/>
                          </a:solidFill>
                          <a:effectLst/>
                          <a:latin typeface="新細明體"/>
                        </a:rPr>
                        <a:t>月止捐贈數量</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金額 </a:t>
                      </a:r>
                      <a:r>
                        <a:rPr lang="en-US" altLang="zh-TW" sz="1000" b="1" i="0" u="none" strike="noStrike">
                          <a:solidFill>
                            <a:srgbClr val="000000"/>
                          </a:solidFill>
                          <a:effectLst/>
                          <a:latin typeface="新細明體"/>
                        </a:rPr>
                        <a:t>(</a:t>
                      </a:r>
                      <a:r>
                        <a:rPr lang="zh-TW" altLang="en-US" sz="1000" b="1" i="0" u="none" strike="noStrike">
                          <a:solidFill>
                            <a:srgbClr val="000000"/>
                          </a:solidFill>
                          <a:effectLst/>
                          <a:latin typeface="新細明體"/>
                        </a:rPr>
                        <a:t>元</a:t>
                      </a:r>
                      <a:r>
                        <a:rPr lang="en-US" altLang="zh-TW" sz="1000" b="1" i="0" u="none" strike="noStrike">
                          <a:solidFill>
                            <a:srgbClr val="000000"/>
                          </a:solidFill>
                          <a:effectLst/>
                          <a:latin typeface="新細明體"/>
                        </a:rPr>
                        <a:t>)</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占預算比例</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1000" b="1" i="0" u="none" strike="noStrike">
                          <a:solidFill>
                            <a:srgbClr val="000000"/>
                          </a:solidFill>
                          <a:effectLst/>
                          <a:latin typeface="新細明體"/>
                        </a:rPr>
                        <a:t>備註</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279527">
                <a:tc rowSpan="3">
                  <a:txBody>
                    <a:bodyPr/>
                    <a:lstStyle/>
                    <a:p>
                      <a:pPr algn="ctr" fontAlgn="ctr"/>
                      <a:r>
                        <a:rPr lang="zh-TW" altLang="en-US" sz="1000" b="0" i="0" u="none" strike="noStrike" dirty="0">
                          <a:solidFill>
                            <a:srgbClr val="000000"/>
                          </a:solidFill>
                          <a:effectLst/>
                          <a:latin typeface="新細明體"/>
                        </a:rPr>
                        <a:t>宗旨三</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zh-TW" altLang="en-US" sz="1000" b="0" i="0" u="none" strike="noStrike" dirty="0">
                          <a:solidFill>
                            <a:srgbClr val="000000"/>
                          </a:solidFill>
                          <a:effectLst/>
                          <a:latin typeface="新細明體"/>
                        </a:rPr>
                        <a:t> 三</a:t>
                      </a:r>
                      <a:r>
                        <a:rPr lang="en-US" altLang="zh-TW" sz="1000" b="0" i="0" u="none" strike="noStrike" dirty="0">
                          <a:solidFill>
                            <a:srgbClr val="000000"/>
                          </a:solidFill>
                          <a:effectLst/>
                          <a:latin typeface="新細明體"/>
                        </a:rPr>
                        <a:t>, </a:t>
                      </a:r>
                      <a:r>
                        <a:rPr lang="zh-TW" altLang="en-US" sz="1000" b="0" i="0" u="none" strike="noStrike" dirty="0">
                          <a:solidFill>
                            <a:srgbClr val="000000"/>
                          </a:solidFill>
                          <a:effectLst/>
                          <a:latin typeface="新細明體"/>
                        </a:rPr>
                        <a:t>提供公私立慈善機構物資及人力支援協助</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偏鄉中小學        原鄉部落</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舟濟協會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中低收入戶獎助金計畫</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每學期</a:t>
                      </a:r>
                      <a:r>
                        <a:rPr lang="en-US" altLang="zh-TW" sz="1000" b="0" i="0" u="none" strike="noStrike" dirty="0">
                          <a:solidFill>
                            <a:srgbClr val="000000"/>
                          </a:solidFill>
                          <a:effectLst/>
                          <a:latin typeface="新細明體"/>
                        </a:rPr>
                        <a:t>/1</a:t>
                      </a:r>
                      <a:r>
                        <a:rPr lang="zh-TW" altLang="en-US" sz="1000" b="0" i="0" u="none" strike="noStrike" dirty="0">
                          <a:solidFill>
                            <a:srgbClr val="000000"/>
                          </a:solidFill>
                          <a:effectLst/>
                          <a:latin typeface="新細明體"/>
                        </a:rPr>
                        <a:t>次</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120,000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17%</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9527">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000" b="0" i="0" u="none" strike="noStrike">
                          <a:solidFill>
                            <a:srgbClr val="000000"/>
                          </a:solidFill>
                          <a:effectLst/>
                          <a:latin typeface="新細明體"/>
                        </a:rPr>
                        <a:t>江翠國小</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舟濟協會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課後班學費補助</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每學期</a:t>
                      </a:r>
                      <a:r>
                        <a:rPr lang="en-US" altLang="zh-TW" sz="1000" b="0" i="0" u="none" strike="noStrike">
                          <a:solidFill>
                            <a:srgbClr val="000000"/>
                          </a:solidFill>
                          <a:effectLst/>
                          <a:latin typeface="新細明體"/>
                        </a:rPr>
                        <a:t>/1</a:t>
                      </a:r>
                      <a:r>
                        <a:rPr lang="zh-TW" altLang="en-US" sz="1000" b="0" i="0" u="none" strike="noStrike">
                          <a:solidFill>
                            <a:srgbClr val="000000"/>
                          </a:solidFill>
                          <a:effectLst/>
                          <a:latin typeface="新細明體"/>
                        </a:rPr>
                        <a:t>次</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120,000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17%</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109</a:t>
                      </a:r>
                      <a:r>
                        <a:rPr lang="zh-TW" altLang="en-US" sz="1000" b="0" i="0" u="none" strike="noStrike" dirty="0">
                          <a:solidFill>
                            <a:srgbClr val="000000"/>
                          </a:solidFill>
                          <a:effectLst/>
                          <a:latin typeface="新細明體"/>
                        </a:rPr>
                        <a:t>年學年第一學期</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r>
                        <a:rPr lang="en-US" altLang="zh-TW" sz="1000" b="0" i="0" u="none" strike="noStrike" dirty="0">
                          <a:solidFill>
                            <a:srgbClr val="000000"/>
                          </a:solidFill>
                          <a:effectLst/>
                          <a:latin typeface="新細明體"/>
                        </a:rPr>
                        <a:t>35,650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30%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9527">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1000" b="0" i="0" u="none" strike="noStrike">
                          <a:solidFill>
                            <a:srgbClr val="000000"/>
                          </a:solidFill>
                          <a:effectLst/>
                          <a:latin typeface="新細明體"/>
                        </a:rPr>
                        <a:t>文聖國小</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舟濟協會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幸福小天使計劃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每學期</a:t>
                      </a:r>
                      <a:r>
                        <a:rPr lang="en-US" altLang="zh-TW" sz="1000" b="0" i="0" u="none" strike="noStrike">
                          <a:solidFill>
                            <a:srgbClr val="000000"/>
                          </a:solidFill>
                          <a:effectLst/>
                          <a:latin typeface="新細明體"/>
                        </a:rPr>
                        <a:t>/1</a:t>
                      </a:r>
                      <a:r>
                        <a:rPr lang="zh-TW" altLang="en-US" sz="1000" b="0" i="0" u="none" strike="noStrike">
                          <a:solidFill>
                            <a:srgbClr val="000000"/>
                          </a:solidFill>
                          <a:effectLst/>
                          <a:latin typeface="新細明體"/>
                        </a:rPr>
                        <a:t>次</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120,000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17%</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109</a:t>
                      </a:r>
                      <a:r>
                        <a:rPr lang="zh-TW" altLang="en-US" sz="1000" b="0" i="0" u="none" strike="noStrike">
                          <a:solidFill>
                            <a:srgbClr val="000000"/>
                          </a:solidFill>
                          <a:effectLst/>
                          <a:latin typeface="新細明體"/>
                        </a:rPr>
                        <a:t>年學年第一學期</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37,500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31%</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9527">
                <a:tc>
                  <a:txBody>
                    <a:bodyPr/>
                    <a:lstStyle/>
                    <a:p>
                      <a:pPr algn="ctr" fontAlgn="ctr"/>
                      <a:r>
                        <a:rPr lang="zh-TW" altLang="en-US" sz="1000" b="0" i="0" u="none" strike="noStrike">
                          <a:solidFill>
                            <a:srgbClr val="000000"/>
                          </a:solidFill>
                          <a:effectLst/>
                          <a:latin typeface="新細明體"/>
                        </a:rPr>
                        <a:t>宗旨四</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四 社會急難救助之服務</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弱勢及急難學生</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舟濟協會</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善款</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不定期</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60,000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a:solidFill>
                            <a:srgbClr val="000000"/>
                          </a:solidFill>
                          <a:effectLst/>
                          <a:latin typeface="新細明體"/>
                        </a:rPr>
                        <a:t>9%</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新竹縣 尖石鄉 新光國小莊同學</a:t>
                      </a:r>
                      <a:r>
                        <a:rPr lang="en-US" altLang="zh-TW" sz="1000" b="0" i="0" u="none" strike="noStrike">
                          <a:solidFill>
                            <a:srgbClr val="000000"/>
                          </a:solidFill>
                          <a:effectLst/>
                          <a:latin typeface="新細明體"/>
                        </a:rPr>
                        <a:t>1</a:t>
                      </a:r>
                      <a:r>
                        <a:rPr lang="zh-TW" altLang="en-US" sz="1000" b="0" i="0" u="none" strike="noStrike">
                          <a:solidFill>
                            <a:srgbClr val="000000"/>
                          </a:solidFill>
                          <a:effectLst/>
                          <a:latin typeface="新細明體"/>
                        </a:rPr>
                        <a:t>案</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a:solidFill>
                            <a:srgbClr val="000000"/>
                          </a:solidFill>
                          <a:effectLst/>
                          <a:latin typeface="新細明體"/>
                        </a:rPr>
                        <a:t>                                           </a:t>
                      </a:r>
                      <a:r>
                        <a:rPr lang="en-US" altLang="zh-TW" sz="1000" b="0" i="0" u="none" strike="noStrike">
                          <a:solidFill>
                            <a:srgbClr val="000000"/>
                          </a:solidFill>
                          <a:effectLst/>
                          <a:latin typeface="新細明體"/>
                        </a:rPr>
                        <a:t>11,820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新細明體"/>
                        </a:rPr>
                        <a:t>20%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a:solidFill>
                            <a:srgbClr val="000000"/>
                          </a:solidFill>
                          <a:effectLst/>
                          <a:latin typeface="新細明體"/>
                        </a:rPr>
                        <a:t>　</a:t>
                      </a:r>
                    </a:p>
                  </a:txBody>
                  <a:tcPr marL="2584" marR="2584" marT="2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267">
                <a:tc>
                  <a:txBody>
                    <a:bodyPr/>
                    <a:lstStyle/>
                    <a:p>
                      <a:pPr algn="ctr" fontAlgn="ctr"/>
                      <a:r>
                        <a:rPr lang="zh-TW" altLang="en-US" sz="1000" b="1" i="0" u="none" strike="noStrike">
                          <a:solidFill>
                            <a:srgbClr val="000000"/>
                          </a:solidFill>
                          <a:effectLst/>
                          <a:latin typeface="新細明體"/>
                        </a:rPr>
                        <a:t>　</a:t>
                      </a:r>
                    </a:p>
                  </a:txBody>
                  <a:tcPr marL="2584" marR="2584" marT="258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solidFill>
                            <a:srgbClr val="000000"/>
                          </a:solidFill>
                          <a:effectLst/>
                          <a:latin typeface="新細明體"/>
                        </a:rPr>
                        <a:t>　</a:t>
                      </a:r>
                    </a:p>
                  </a:txBody>
                  <a:tcPr marL="2584" marR="2584" marT="258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TW" altLang="en-US" sz="1000" b="1" i="0" u="none" strike="noStrike">
                          <a:solidFill>
                            <a:srgbClr val="000000"/>
                          </a:solidFill>
                          <a:effectLst/>
                          <a:latin typeface="新細明體"/>
                        </a:rPr>
                        <a:t>　</a:t>
                      </a:r>
                    </a:p>
                  </a:txBody>
                  <a:tcPr marL="2584" marR="2584" marT="258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TW" altLang="en-US" sz="1000" b="1" i="0" u="none" strike="noStrike">
                          <a:solidFill>
                            <a:srgbClr val="000000"/>
                          </a:solidFill>
                          <a:effectLst/>
                          <a:latin typeface="新細明體"/>
                        </a:rPr>
                        <a:t>　</a:t>
                      </a:r>
                    </a:p>
                  </a:txBody>
                  <a:tcPr marL="2584" marR="2584" marT="258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solidFill>
                            <a:srgbClr val="000000"/>
                          </a:solidFill>
                          <a:effectLst/>
                          <a:latin typeface="新細明體"/>
                        </a:rPr>
                        <a:t>　</a:t>
                      </a:r>
                    </a:p>
                  </a:txBody>
                  <a:tcPr marL="2584" marR="2584" marT="258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zh-TW" altLang="en-US" sz="1000" b="1" i="0" u="none" strike="noStrike">
                          <a:solidFill>
                            <a:srgbClr val="000000"/>
                          </a:solidFill>
                          <a:effectLst/>
                          <a:latin typeface="新細明體"/>
                        </a:rPr>
                        <a:t>　</a:t>
                      </a:r>
                    </a:p>
                  </a:txBody>
                  <a:tcPr marL="2584" marR="2584" marT="258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zh-TW" altLang="en-US" sz="1000" b="1" i="0" u="none" strike="noStrike" dirty="0">
                          <a:solidFill>
                            <a:srgbClr val="000000"/>
                          </a:solidFill>
                          <a:effectLst/>
                          <a:latin typeface="新細明體"/>
                        </a:rPr>
                        <a:t>    </a:t>
                      </a:r>
                      <a:r>
                        <a:rPr lang="en-US" altLang="zh-TW" sz="1000" b="1" i="0" u="none" strike="noStrike" dirty="0">
                          <a:solidFill>
                            <a:srgbClr val="000000"/>
                          </a:solidFill>
                          <a:effectLst/>
                          <a:latin typeface="新細明體"/>
                        </a:rPr>
                        <a:t>700,000 </a:t>
                      </a:r>
                    </a:p>
                  </a:txBody>
                  <a:tcPr marL="2584" marR="2584" marT="258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altLang="zh-TW" sz="1000" b="1" i="0" u="none" strike="noStrike">
                          <a:solidFill>
                            <a:srgbClr val="000000"/>
                          </a:solidFill>
                          <a:effectLst/>
                          <a:latin typeface="新細明體"/>
                        </a:rPr>
                        <a:t>100%</a:t>
                      </a:r>
                    </a:p>
                  </a:txBody>
                  <a:tcPr marL="2584" marR="2584" marT="2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zh-TW" altLang="en-US" sz="1000" b="1" i="0" u="none" strike="noStrike">
                          <a:solidFill>
                            <a:srgbClr val="000000"/>
                          </a:solidFill>
                          <a:effectLst/>
                          <a:latin typeface="新細明體"/>
                        </a:rPr>
                        <a:t>　</a:t>
                      </a:r>
                    </a:p>
                  </a:txBody>
                  <a:tcPr marL="2584" marR="2584" marT="25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dirty="0">
                          <a:solidFill>
                            <a:srgbClr val="000000"/>
                          </a:solidFill>
                          <a:effectLst/>
                          <a:latin typeface="新細明體"/>
                        </a:rPr>
                        <a:t>                                  </a:t>
                      </a:r>
                      <a:r>
                        <a:rPr lang="en-US" altLang="zh-TW" sz="1000" b="1" i="0" u="none" strike="noStrike" dirty="0">
                          <a:solidFill>
                            <a:srgbClr val="000000"/>
                          </a:solidFill>
                          <a:effectLst/>
                          <a:latin typeface="新細明體"/>
                        </a:rPr>
                        <a:t>282,175 </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000" b="1" i="0" u="none" strike="noStrike" dirty="0">
                          <a:solidFill>
                            <a:srgbClr val="000000"/>
                          </a:solidFill>
                          <a:effectLst/>
                          <a:latin typeface="新細明體"/>
                        </a:rPr>
                        <a:t>40%</a:t>
                      </a:r>
                    </a:p>
                  </a:txBody>
                  <a:tcPr marL="2584" marR="2584" marT="2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zh-TW" altLang="en-US" sz="1000" b="1" i="0" u="none" strike="noStrike" dirty="0">
                          <a:solidFill>
                            <a:srgbClr val="000000"/>
                          </a:solidFill>
                          <a:effectLst/>
                          <a:latin typeface="新細明體"/>
                        </a:rPr>
                        <a:t>　</a:t>
                      </a:r>
                    </a:p>
                  </a:txBody>
                  <a:tcPr marL="2584" marR="2584" marT="25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3227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lgn="ctr">
              <a:buNone/>
            </a:pPr>
            <a:r>
              <a:rPr lang="zh-TW" altLang="en-US" sz="5000" b="1" dirty="0" smtClean="0"/>
              <a:t>  </a:t>
            </a:r>
            <a:r>
              <a:rPr lang="zh-TW" altLang="en-US" sz="5000" b="1" dirty="0" smtClean="0">
                <a:solidFill>
                  <a:srgbClr val="FF0000"/>
                </a:solidFill>
              </a:rPr>
              <a:t>七</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、其他報告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31</a:t>
            </a:fld>
            <a:endParaRPr lang="zh-TW" altLang="en-US"/>
          </a:p>
        </p:txBody>
      </p:sp>
    </p:spTree>
    <p:extLst>
      <p:ext uri="{BB962C8B-B14F-4D97-AF65-F5344CB8AC3E}">
        <p14:creationId xmlns:p14="http://schemas.microsoft.com/office/powerpoint/2010/main" val="2211275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extLst>
              <p:ext uri="{D42A27DB-BD31-4B8C-83A1-F6EECF244321}">
                <p14:modId xmlns:p14="http://schemas.microsoft.com/office/powerpoint/2010/main" val="4101852988"/>
              </p:ext>
            </p:extLst>
          </p:nvPr>
        </p:nvGraphicFramePr>
        <p:xfrm>
          <a:off x="683568" y="332656"/>
          <a:ext cx="7611616"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p:cNvPicPr/>
          <p:nvPr/>
        </p:nvPicPr>
        <p:blipFill>
          <a:blip r:embed="rId8"/>
          <a:stretch>
            <a:fillRect/>
          </a:stretch>
        </p:blipFill>
        <p:spPr>
          <a:xfrm>
            <a:off x="3275856" y="2276872"/>
            <a:ext cx="2376264" cy="2304256"/>
          </a:xfrm>
          <a:prstGeom prst="rect">
            <a:avLst/>
          </a:prstGeom>
        </p:spPr>
      </p:pic>
      <p:sp>
        <p:nvSpPr>
          <p:cNvPr id="7" name="投影片編號版面配置區 6"/>
          <p:cNvSpPr>
            <a:spLocks noGrp="1"/>
          </p:cNvSpPr>
          <p:nvPr>
            <p:ph type="sldNum" sz="quarter" idx="15"/>
          </p:nvPr>
        </p:nvSpPr>
        <p:spPr/>
        <p:txBody>
          <a:bodyPr/>
          <a:lstStyle/>
          <a:p>
            <a:fld id="{73DA0BB7-265A-403C-9275-D587AB510EDC}" type="slidenum">
              <a:rPr lang="zh-TW" altLang="en-US" smtClean="0"/>
              <a:t>32</a:t>
            </a:fld>
            <a:endParaRPr lang="zh-TW" altLang="en-US"/>
          </a:p>
        </p:txBody>
      </p:sp>
    </p:spTree>
    <p:extLst>
      <p:ext uri="{BB962C8B-B14F-4D97-AF65-F5344CB8AC3E}">
        <p14:creationId xmlns:p14="http://schemas.microsoft.com/office/powerpoint/2010/main" val="3171253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600" b="1" u="sng" dirty="0" smtClean="0">
                <a:solidFill>
                  <a:srgbClr val="FF0000"/>
                </a:solidFill>
              </a:rPr>
              <a:t>110</a:t>
            </a:r>
            <a:r>
              <a:rPr lang="zh-TW" altLang="en-US" sz="3600" b="1" u="sng" dirty="0" smtClean="0">
                <a:solidFill>
                  <a:srgbClr val="FF0000"/>
                </a:solidFill>
              </a:rPr>
              <a:t>年度預計執行案件報告</a:t>
            </a:r>
            <a:r>
              <a:rPr lang="en-US" altLang="zh-TW" sz="3600" b="1" u="sng" dirty="0" smtClean="0">
                <a:solidFill>
                  <a:srgbClr val="FF0000"/>
                </a:solidFill>
              </a:rPr>
              <a:t/>
            </a:r>
            <a:br>
              <a:rPr lang="en-US" altLang="zh-TW" sz="3600" b="1" u="sng" dirty="0" smtClean="0">
                <a:solidFill>
                  <a:srgbClr val="FF0000"/>
                </a:solidFill>
              </a:rPr>
            </a:br>
            <a:endParaRPr lang="zh-TW" altLang="en-US" sz="3600" b="1" u="sng" dirty="0">
              <a:solidFill>
                <a:srgbClr val="FF0000"/>
              </a:solidFill>
            </a:endParaRPr>
          </a:p>
        </p:txBody>
      </p:sp>
      <p:sp>
        <p:nvSpPr>
          <p:cNvPr id="3" name="內容版面配置區 2"/>
          <p:cNvSpPr>
            <a:spLocks noGrp="1"/>
          </p:cNvSpPr>
          <p:nvPr>
            <p:ph sz="quarter" idx="1"/>
          </p:nvPr>
        </p:nvSpPr>
        <p:spPr>
          <a:xfrm>
            <a:off x="457200" y="836712"/>
            <a:ext cx="8147248" cy="5760640"/>
          </a:xfrm>
        </p:spPr>
        <p:txBody>
          <a:bodyPr>
            <a:normAutofit fontScale="47500" lnSpcReduction="20000"/>
          </a:bodyPr>
          <a:lstStyle/>
          <a:p>
            <a:r>
              <a:rPr lang="zh-TW" altLang="en-US" sz="2900" b="1" dirty="0" smtClean="0"/>
              <a:t>一</a:t>
            </a:r>
            <a:r>
              <a:rPr lang="zh-TW" altLang="en-US" sz="2900" b="1" dirty="0" smtClean="0">
                <a:latin typeface="新細明體"/>
                <a:ea typeface="新細明體"/>
              </a:rPr>
              <a:t>、</a:t>
            </a:r>
            <a:r>
              <a:rPr lang="zh-TW" altLang="en-US" sz="2900" b="1" dirty="0" smtClean="0"/>
              <a:t>江翠國小寒假課後班經費補助</a:t>
            </a:r>
            <a:endParaRPr lang="en-US" altLang="zh-TW" sz="2900" b="1" dirty="0" smtClean="0"/>
          </a:p>
          <a:p>
            <a:pPr marL="0" indent="0">
              <a:buNone/>
            </a:pPr>
            <a:endParaRPr lang="en-US" altLang="zh-TW" sz="2900" b="1" dirty="0"/>
          </a:p>
          <a:p>
            <a:pPr marL="0" indent="0">
              <a:buNone/>
            </a:pPr>
            <a:r>
              <a:rPr lang="zh-TW" altLang="en-US" sz="3300" dirty="0" smtClean="0"/>
              <a:t>     </a:t>
            </a:r>
            <a:r>
              <a:rPr lang="en-US" altLang="zh-TW" sz="3300" dirty="0" smtClean="0"/>
              <a:t>1</a:t>
            </a:r>
            <a:r>
              <a:rPr lang="zh-TW" altLang="en-US" sz="3300" dirty="0" smtClean="0">
                <a:latin typeface="新細明體"/>
                <a:ea typeface="新細明體"/>
              </a:rPr>
              <a:t>、</a:t>
            </a:r>
            <a:r>
              <a:rPr lang="en-US" altLang="zh-TW" sz="3300" dirty="0" smtClean="0"/>
              <a:t>110</a:t>
            </a:r>
            <a:r>
              <a:rPr lang="zh-TW" altLang="en-US" sz="3300" dirty="0" smtClean="0"/>
              <a:t>年寒假期間第四類學生的課後班經費補助</a:t>
            </a:r>
            <a:r>
              <a:rPr lang="zh-TW" altLang="en-US" sz="3300" dirty="0" smtClean="0">
                <a:latin typeface="新細明體"/>
                <a:ea typeface="新細明體"/>
              </a:rPr>
              <a:t>。</a:t>
            </a:r>
            <a:endParaRPr lang="en-US" altLang="zh-TW" sz="3300" dirty="0" smtClean="0">
              <a:latin typeface="新細明體"/>
              <a:ea typeface="新細明體"/>
            </a:endParaRPr>
          </a:p>
          <a:p>
            <a:pPr marL="0" indent="0">
              <a:buNone/>
            </a:pPr>
            <a:r>
              <a:rPr lang="zh-TW" altLang="en-US" sz="3300" dirty="0" smtClean="0">
                <a:latin typeface="新細明體"/>
                <a:ea typeface="新細明體"/>
              </a:rPr>
              <a:t>     </a:t>
            </a:r>
            <a:r>
              <a:rPr lang="zh-TW" altLang="en-US" sz="3300" dirty="0" smtClean="0"/>
              <a:t> </a:t>
            </a:r>
            <a:r>
              <a:rPr lang="en-US" altLang="zh-TW" sz="3300" dirty="0" smtClean="0"/>
              <a:t>2</a:t>
            </a:r>
            <a:r>
              <a:rPr lang="zh-TW" altLang="en-US" sz="3300" dirty="0" smtClean="0">
                <a:latin typeface="新細明體"/>
                <a:ea typeface="新細明體"/>
              </a:rPr>
              <a:t>、</a:t>
            </a:r>
            <a:r>
              <a:rPr lang="zh-TW" altLang="en-US" sz="3300" dirty="0" smtClean="0"/>
              <a:t> </a:t>
            </a:r>
            <a:r>
              <a:rPr lang="en-US" altLang="zh-TW" sz="3300" dirty="0" smtClean="0"/>
              <a:t>110</a:t>
            </a:r>
            <a:r>
              <a:rPr lang="zh-TW" altLang="en-US" sz="3300" dirty="0" smtClean="0"/>
              <a:t>年</a:t>
            </a:r>
            <a:r>
              <a:rPr lang="en-US" altLang="zh-TW" sz="3300" dirty="0" smtClean="0"/>
              <a:t>1</a:t>
            </a:r>
            <a:r>
              <a:rPr lang="zh-TW" altLang="en-US" sz="3300" dirty="0" smtClean="0"/>
              <a:t>月中旬</a:t>
            </a:r>
            <a:r>
              <a:rPr lang="en-US" altLang="zh-TW" sz="3300" dirty="0" smtClean="0"/>
              <a:t>,</a:t>
            </a:r>
            <a:r>
              <a:rPr lang="zh-TW" altLang="en-US" sz="3300" dirty="0" smtClean="0"/>
              <a:t>由江翠國小輔導處審核並統計後</a:t>
            </a:r>
            <a:r>
              <a:rPr lang="en-US" altLang="zh-TW" sz="3300" dirty="0" smtClean="0"/>
              <a:t>, </a:t>
            </a:r>
            <a:r>
              <a:rPr lang="zh-TW" altLang="en-US" sz="3300" dirty="0" smtClean="0"/>
              <a:t>向本會理監事</a:t>
            </a:r>
            <a:endParaRPr lang="en-US" altLang="zh-TW" sz="3300" dirty="0" smtClean="0"/>
          </a:p>
          <a:p>
            <a:pPr marL="0" indent="0">
              <a:buNone/>
            </a:pPr>
            <a:r>
              <a:rPr lang="zh-TW" altLang="en-US" sz="3300" dirty="0"/>
              <a:t> </a:t>
            </a:r>
            <a:r>
              <a:rPr lang="zh-TW" altLang="en-US" sz="3300" dirty="0" smtClean="0"/>
              <a:t>            會提出審核申請</a:t>
            </a:r>
            <a:r>
              <a:rPr lang="en-US" altLang="zh-TW" sz="3300" dirty="0" smtClean="0">
                <a:latin typeface="新細明體"/>
                <a:ea typeface="新細明體"/>
              </a:rPr>
              <a:t>。</a:t>
            </a:r>
            <a:r>
              <a:rPr lang="zh-TW" altLang="en-US" sz="3300" dirty="0" smtClean="0">
                <a:latin typeface="新細明體"/>
                <a:ea typeface="新細明體"/>
              </a:rPr>
              <a:t>預計補助學生數及申請金額如下</a:t>
            </a:r>
            <a:r>
              <a:rPr lang="en-US" altLang="zh-TW" sz="3300" dirty="0" smtClean="0">
                <a:latin typeface="新細明體"/>
                <a:ea typeface="新細明體"/>
              </a:rPr>
              <a:t>:</a:t>
            </a:r>
          </a:p>
          <a:p>
            <a:pPr marL="0" indent="0">
              <a:buNone/>
            </a:pPr>
            <a:endParaRPr lang="en-US" altLang="zh-TW" dirty="0" smtClean="0">
              <a:latin typeface="新細明體"/>
              <a:ea typeface="新細明體"/>
            </a:endParaRPr>
          </a:p>
          <a:p>
            <a:pPr marL="0" indent="0">
              <a:buNone/>
            </a:pPr>
            <a:r>
              <a:rPr lang="en-US" altLang="zh-TW" dirty="0">
                <a:latin typeface="新細明體"/>
                <a:ea typeface="新細明體"/>
              </a:rPr>
              <a:t> </a:t>
            </a:r>
            <a:r>
              <a:rPr lang="en-US" altLang="zh-TW" dirty="0" smtClean="0">
                <a:latin typeface="新細明體"/>
                <a:ea typeface="新細明體"/>
              </a:rPr>
              <a:t>       </a:t>
            </a:r>
          </a:p>
          <a:p>
            <a:pPr marL="0" indent="0">
              <a:buNone/>
            </a:pPr>
            <a:endParaRPr lang="en-US" altLang="zh-TW" dirty="0">
              <a:latin typeface="新細明體"/>
              <a:ea typeface="新細明體"/>
            </a:endParaRPr>
          </a:p>
          <a:p>
            <a:pPr marL="0" indent="0">
              <a:buNone/>
            </a:pPr>
            <a:endParaRPr lang="en-US" altLang="zh-TW" dirty="0" smtClean="0">
              <a:latin typeface="新細明體"/>
              <a:ea typeface="新細明體"/>
            </a:endParaRPr>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smtClean="0"/>
          </a:p>
          <a:p>
            <a:pPr marL="0" indent="0">
              <a:buNone/>
            </a:pPr>
            <a:endParaRPr lang="en-US" altLang="zh-TW" dirty="0" smtClean="0"/>
          </a:p>
          <a:p>
            <a:pPr marL="0" indent="0">
              <a:buNone/>
            </a:pPr>
            <a:r>
              <a:rPr lang="zh-TW" altLang="en-US" dirty="0" smtClean="0"/>
              <a:t>     </a:t>
            </a: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r>
              <a:rPr lang="en-US" altLang="zh-TW" dirty="0" smtClean="0"/>
              <a:t>3</a:t>
            </a:r>
            <a:r>
              <a:rPr lang="zh-TW" altLang="en-US" dirty="0" smtClean="0">
                <a:latin typeface="新細明體"/>
                <a:ea typeface="新細明體"/>
              </a:rPr>
              <a:t>、</a:t>
            </a:r>
            <a:r>
              <a:rPr lang="zh-TW" altLang="en-US" sz="3300" dirty="0" smtClean="0">
                <a:latin typeface="新細明體"/>
                <a:ea typeface="新細明體"/>
              </a:rPr>
              <a:t>本案待送理監事會審核通過後</a:t>
            </a:r>
            <a:r>
              <a:rPr lang="en-US" altLang="zh-TW" sz="3300" dirty="0" smtClean="0">
                <a:latin typeface="新細明體"/>
                <a:ea typeface="新細明體"/>
              </a:rPr>
              <a:t>, </a:t>
            </a:r>
            <a:r>
              <a:rPr lang="zh-TW" altLang="en-US" sz="3300" dirty="0" smtClean="0">
                <a:latin typeface="新細明體"/>
                <a:ea typeface="新細明體"/>
              </a:rPr>
              <a:t>將補助款匯入江翠國小專案專戶內。</a:t>
            </a:r>
            <a:endParaRPr lang="en-US" altLang="zh-TW" sz="3300" dirty="0" smtClean="0">
              <a:latin typeface="新細明體"/>
              <a:ea typeface="新細明體"/>
            </a:endParaRPr>
          </a:p>
          <a:p>
            <a:pPr marL="0" indent="0">
              <a:buNone/>
            </a:pPr>
            <a:endParaRPr lang="en-US" altLang="zh-TW" sz="3300" dirty="0" smtClean="0">
              <a:latin typeface="新細明體"/>
              <a:ea typeface="新細明體"/>
            </a:endParaRPr>
          </a:p>
          <a:p>
            <a:pPr marL="0" indent="0">
              <a:buNone/>
            </a:pPr>
            <a:r>
              <a:rPr lang="zh-TW" altLang="en-US" sz="3300" dirty="0">
                <a:latin typeface="新細明體"/>
                <a:ea typeface="新細明體"/>
              </a:rPr>
              <a:t> </a:t>
            </a:r>
            <a:r>
              <a:rPr lang="zh-TW" altLang="en-US" sz="3300" dirty="0" smtClean="0">
                <a:latin typeface="新細明體"/>
                <a:ea typeface="新細明體"/>
              </a:rPr>
              <a:t>     二、   </a:t>
            </a:r>
            <a:r>
              <a:rPr lang="en-US" altLang="zh-TW" sz="3300" dirty="0" smtClean="0">
                <a:latin typeface="新細明體"/>
                <a:ea typeface="新細明體"/>
              </a:rPr>
              <a:t>109</a:t>
            </a:r>
            <a:r>
              <a:rPr lang="zh-TW" altLang="en-US" sz="3300" dirty="0" smtClean="0">
                <a:latin typeface="新細明體"/>
                <a:ea typeface="新細明體"/>
              </a:rPr>
              <a:t>年度第二學期課後班經費補助計畫。</a:t>
            </a:r>
            <a:endParaRPr lang="en-US" altLang="zh-TW" sz="3300" dirty="0" smtClean="0">
              <a:latin typeface="新細明體"/>
              <a:ea typeface="新細明體"/>
            </a:endParaRPr>
          </a:p>
          <a:p>
            <a:pPr marL="0" indent="0">
              <a:buNone/>
            </a:pPr>
            <a:r>
              <a:rPr lang="zh-TW" altLang="en-US" sz="3300" dirty="0">
                <a:latin typeface="新細明體"/>
                <a:ea typeface="新細明體"/>
              </a:rPr>
              <a:t> </a:t>
            </a:r>
            <a:r>
              <a:rPr lang="zh-TW" altLang="en-US" sz="3300" dirty="0" smtClean="0">
                <a:latin typeface="新細明體"/>
                <a:ea typeface="新細明體"/>
              </a:rPr>
              <a:t>           </a:t>
            </a:r>
            <a:endParaRPr lang="en-US" altLang="zh-TW" sz="3300" dirty="0"/>
          </a:p>
          <a:p>
            <a:pPr marL="0" indent="0">
              <a:buNone/>
            </a:pPr>
            <a:r>
              <a:rPr lang="zh-TW" altLang="en-US" dirty="0"/>
              <a:t>    </a:t>
            </a:r>
            <a:endParaRPr lang="en-US" altLang="zh-TW" dirty="0"/>
          </a:p>
          <a:p>
            <a:pPr marL="0" indent="0">
              <a:buNone/>
            </a:pPr>
            <a:endParaRPr lang="en-US" altLang="zh-TW" dirty="0" smtClean="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33</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2369761275"/>
              </p:ext>
            </p:extLst>
          </p:nvPr>
        </p:nvGraphicFramePr>
        <p:xfrm>
          <a:off x="467544" y="2276872"/>
          <a:ext cx="7467599" cy="2399885"/>
        </p:xfrm>
        <a:graphic>
          <a:graphicData uri="http://schemas.openxmlformats.org/drawingml/2006/table">
            <a:tbl>
              <a:tblPr/>
              <a:tblGrid>
                <a:gridCol w="603645"/>
                <a:gridCol w="822468"/>
                <a:gridCol w="565918"/>
                <a:gridCol w="558372"/>
                <a:gridCol w="716829"/>
                <a:gridCol w="716829"/>
                <a:gridCol w="2037304"/>
                <a:gridCol w="1446234"/>
              </a:tblGrid>
              <a:tr h="107167">
                <a:tc>
                  <a:txBody>
                    <a:bodyPr/>
                    <a:lstStyle/>
                    <a:p>
                      <a:pPr algn="l" fontAlgn="b"/>
                      <a:r>
                        <a:rPr lang="zh-TW" altLang="en-US" sz="1100" b="0" i="0" u="none" strike="noStrike" dirty="0">
                          <a:solidFill>
                            <a:srgbClr val="000000"/>
                          </a:solidFill>
                          <a:effectLst/>
                          <a:latin typeface="新細明體"/>
                        </a:rPr>
                        <a:t>　</a:t>
                      </a:r>
                    </a:p>
                  </a:txBody>
                  <a:tcPr marL="6789" marR="6789" marT="678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5">
                  <a:txBody>
                    <a:bodyPr/>
                    <a:lstStyle/>
                    <a:p>
                      <a:pPr algn="l" fontAlgn="b"/>
                      <a:r>
                        <a:rPr lang="en-US" altLang="zh-TW" sz="1400" b="1" i="0" u="none" strike="noStrike" dirty="0">
                          <a:solidFill>
                            <a:srgbClr val="000000"/>
                          </a:solidFill>
                          <a:effectLst/>
                          <a:latin typeface="新細明體"/>
                        </a:rPr>
                        <a:t>110</a:t>
                      </a:r>
                      <a:r>
                        <a:rPr lang="zh-TW" altLang="en-US" sz="1400" b="1" i="0" u="none" strike="noStrike" dirty="0">
                          <a:solidFill>
                            <a:srgbClr val="000000"/>
                          </a:solidFill>
                          <a:effectLst/>
                          <a:latin typeface="新細明體"/>
                        </a:rPr>
                        <a:t>年寒假課後班經費補助申請名單</a:t>
                      </a:r>
                    </a:p>
                  </a:txBody>
                  <a:tcPr marL="6789" marR="6789" marT="6789"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fontAlgn="b"/>
                      <a:r>
                        <a:rPr lang="zh-TW" altLang="en-US" sz="1100" b="0" i="0" u="none" strike="noStrike" dirty="0">
                          <a:solidFill>
                            <a:srgbClr val="000000"/>
                          </a:solidFill>
                          <a:effectLst/>
                          <a:latin typeface="新細明體"/>
                        </a:rPr>
                        <a:t>　</a:t>
                      </a:r>
                    </a:p>
                  </a:txBody>
                  <a:tcPr marL="6789" marR="6789" marT="678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zh-TW" altLang="en-US" sz="1100" b="0" i="0" u="none" strike="noStrike">
                          <a:solidFill>
                            <a:srgbClr val="000000"/>
                          </a:solidFill>
                          <a:effectLst/>
                          <a:latin typeface="新細明體"/>
                        </a:rPr>
                        <a:t>　</a:t>
                      </a:r>
                    </a:p>
                  </a:txBody>
                  <a:tcPr marL="6789" marR="6789" marT="678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718">
                <a:tc>
                  <a:txBody>
                    <a:bodyPr/>
                    <a:lstStyle/>
                    <a:p>
                      <a:pPr algn="l" fontAlgn="b"/>
                      <a:r>
                        <a:rPr lang="zh-TW" altLang="en-US" sz="1100" b="0" i="0" u="none" strike="noStrike">
                          <a:solidFill>
                            <a:srgbClr val="000000"/>
                          </a:solidFill>
                          <a:effectLst/>
                          <a:latin typeface="新細明體"/>
                        </a:rPr>
                        <a:t>　</a:t>
                      </a:r>
                    </a:p>
                  </a:txBody>
                  <a:tcPr marL="6789" marR="6789" marT="6789"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zh-TW" altLang="en-US" sz="1100" b="0" i="0" u="none" strike="noStrike">
                        <a:solidFill>
                          <a:srgbClr val="000000"/>
                        </a:solidFill>
                        <a:effectLst/>
                        <a:latin typeface="新細明體"/>
                      </a:endParaRPr>
                    </a:p>
                  </a:txBody>
                  <a:tcPr marL="6789" marR="6789" marT="678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新細明體"/>
                        </a:rPr>
                        <a:t>　</a:t>
                      </a:r>
                    </a:p>
                  </a:txBody>
                  <a:tcPr marL="6789" marR="6789" marT="6789"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4394">
                <a:tc>
                  <a:txBody>
                    <a:bodyPr/>
                    <a:lstStyle/>
                    <a:p>
                      <a:pPr algn="ctr" fontAlgn="b"/>
                      <a:r>
                        <a:rPr lang="zh-TW" altLang="en-US" sz="1100" b="1" i="0" u="none" strike="noStrike">
                          <a:solidFill>
                            <a:srgbClr val="000000"/>
                          </a:solidFill>
                          <a:effectLst/>
                          <a:latin typeface="新細明體"/>
                        </a:rPr>
                        <a:t>編號</a:t>
                      </a:r>
                    </a:p>
                  </a:txBody>
                  <a:tcPr marL="6789" marR="6789" marT="6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班級類別</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身分類別</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 年級</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姓名</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申請金額</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altLang="zh-TW" sz="1100" b="1" i="0" u="none" strike="noStrike">
                          <a:solidFill>
                            <a:srgbClr val="000000"/>
                          </a:solidFill>
                          <a:effectLst/>
                          <a:latin typeface="新細明體"/>
                        </a:rPr>
                        <a:t>109</a:t>
                      </a:r>
                      <a:r>
                        <a:rPr lang="zh-TW" altLang="en-US" sz="1100" b="1" i="0" u="none" strike="noStrike">
                          <a:solidFill>
                            <a:srgbClr val="000000"/>
                          </a:solidFill>
                          <a:effectLst/>
                          <a:latin typeface="新細明體"/>
                        </a:rPr>
                        <a:t>年第一學年課後班補助</a:t>
                      </a:r>
                    </a:p>
                  </a:txBody>
                  <a:tcPr marL="6789" marR="6789" marT="67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zh-TW" altLang="en-US" sz="1100" b="1" i="0" u="none" strike="noStrike">
                          <a:solidFill>
                            <a:srgbClr val="000000"/>
                          </a:solidFill>
                          <a:effectLst/>
                          <a:latin typeface="新細明體"/>
                        </a:rPr>
                        <a:t>備註</a:t>
                      </a:r>
                    </a:p>
                  </a:txBody>
                  <a:tcPr marL="6789" marR="6789" marT="6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733183">
                <a:tc>
                  <a:txBody>
                    <a:bodyPr/>
                    <a:lstStyle/>
                    <a:p>
                      <a:pPr algn="ctr" fontAlgn="ctr"/>
                      <a:r>
                        <a:rPr lang="en-US" altLang="zh-TW" sz="1100" b="0" i="0" u="none" strike="noStrike">
                          <a:solidFill>
                            <a:srgbClr val="000000"/>
                          </a:solidFill>
                          <a:effectLst/>
                          <a:latin typeface="新細明體"/>
                        </a:rPr>
                        <a:t>1</a:t>
                      </a:r>
                    </a:p>
                  </a:txBody>
                  <a:tcPr marL="6789" marR="6789" marT="67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低傍晚</a:t>
                      </a:r>
                      <a:r>
                        <a:rPr lang="en-US" altLang="zh-TW" sz="1100" b="0" i="0" u="none" strike="noStrike" dirty="0">
                          <a:solidFill>
                            <a:srgbClr val="000000"/>
                          </a:solidFill>
                          <a:effectLst/>
                          <a:latin typeface="新細明體"/>
                        </a:rPr>
                        <a:t>(</a:t>
                      </a:r>
                      <a:r>
                        <a:rPr lang="zh-TW" altLang="en-US" sz="1100" b="0" i="0" u="none" strike="noStrike" dirty="0">
                          <a:solidFill>
                            <a:srgbClr val="000000"/>
                          </a:solidFill>
                          <a:effectLst/>
                          <a:latin typeface="新細明體"/>
                        </a:rPr>
                        <a:t>一</a:t>
                      </a:r>
                      <a:r>
                        <a:rPr lang="en-US" altLang="zh-TW" sz="1100" b="0" i="0" u="none" strike="noStrike" dirty="0">
                          <a:solidFill>
                            <a:srgbClr val="000000"/>
                          </a:solidFill>
                          <a:effectLst/>
                          <a:latin typeface="新細明體"/>
                        </a:rPr>
                        <a:t>)</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新細明體"/>
                        </a:rPr>
                        <a:t>D4</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二年</a:t>
                      </a:r>
                      <a:r>
                        <a:rPr lang="en-US" altLang="zh-TW" sz="1100" b="0" i="0" u="none" strike="noStrike" dirty="0">
                          <a:solidFill>
                            <a:srgbClr val="000000"/>
                          </a:solidFill>
                          <a:effectLst/>
                          <a:latin typeface="新細明體"/>
                        </a:rPr>
                        <a:t>1</a:t>
                      </a:r>
                      <a:r>
                        <a:rPr lang="zh-TW" altLang="en-US" sz="1100" b="0" i="0" u="none" strike="noStrike" dirty="0">
                          <a:solidFill>
                            <a:srgbClr val="000000"/>
                          </a:solidFill>
                          <a:effectLst/>
                          <a:latin typeface="新細明體"/>
                        </a:rPr>
                        <a:t>班</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尤群杰</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             </a:t>
                      </a:r>
                      <a:r>
                        <a:rPr lang="en-US" altLang="zh-TW" sz="1100" b="0" i="0" u="none" strike="noStrike" dirty="0">
                          <a:solidFill>
                            <a:srgbClr val="000000"/>
                          </a:solidFill>
                          <a:effectLst/>
                          <a:latin typeface="新細明體"/>
                        </a:rPr>
                        <a:t>4,100 </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否</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新細明體"/>
                        </a:rPr>
                        <a:t>父一人工作</a:t>
                      </a:r>
                      <a:r>
                        <a:rPr lang="en-US" altLang="zh-TW" sz="1100" b="0" i="0" u="none" strike="noStrike">
                          <a:solidFill>
                            <a:srgbClr val="000000"/>
                          </a:solidFill>
                          <a:effectLst/>
                          <a:latin typeface="新細明體"/>
                        </a:rPr>
                        <a:t>,</a:t>
                      </a:r>
                      <a:r>
                        <a:rPr lang="zh-TW" altLang="en-US" sz="1100" b="0" i="0" u="none" strike="noStrike">
                          <a:solidFill>
                            <a:srgbClr val="000000"/>
                          </a:solidFill>
                          <a:effectLst/>
                          <a:latin typeface="新細明體"/>
                        </a:rPr>
                        <a:t>養長輩及三個小孩</a:t>
                      </a:r>
                      <a:r>
                        <a:rPr lang="en-US" altLang="zh-TW" sz="1100" b="0" i="0" u="none" strike="noStrike">
                          <a:solidFill>
                            <a:srgbClr val="000000"/>
                          </a:solidFill>
                          <a:effectLst/>
                          <a:latin typeface="新細明體"/>
                        </a:rPr>
                        <a:t>, </a:t>
                      </a:r>
                      <a:r>
                        <a:rPr lang="zh-TW" altLang="en-US" sz="1100" b="0" i="0" u="none" strike="noStrike">
                          <a:solidFill>
                            <a:srgbClr val="000000"/>
                          </a:solidFill>
                          <a:effectLst/>
                          <a:latin typeface="新細明體"/>
                        </a:rPr>
                        <a:t>還須負擔房租</a:t>
                      </a:r>
                      <a:r>
                        <a:rPr lang="en-US" altLang="zh-TW" sz="1100" b="0" i="0" u="none" strike="noStrike">
                          <a:solidFill>
                            <a:srgbClr val="000000"/>
                          </a:solidFill>
                          <a:effectLst/>
                          <a:latin typeface="新細明體"/>
                        </a:rPr>
                        <a:t>, </a:t>
                      </a:r>
                      <a:r>
                        <a:rPr lang="zh-TW" altLang="en-US" sz="1100" b="0" i="0" u="none" strike="noStrike">
                          <a:solidFill>
                            <a:srgbClr val="000000"/>
                          </a:solidFill>
                          <a:effectLst/>
                          <a:latin typeface="新細明體"/>
                        </a:rPr>
                        <a:t>無法負擔課後班費用</a:t>
                      </a:r>
                    </a:p>
                  </a:txBody>
                  <a:tcPr marL="6789" marR="6789" marT="6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9971">
                <a:tc>
                  <a:txBody>
                    <a:bodyPr/>
                    <a:lstStyle/>
                    <a:p>
                      <a:pPr algn="ctr" fontAlgn="ctr"/>
                      <a:r>
                        <a:rPr lang="en-US" altLang="zh-TW" sz="1100" b="0" i="0" u="none" strike="noStrike">
                          <a:solidFill>
                            <a:srgbClr val="000000"/>
                          </a:solidFill>
                          <a:effectLst/>
                          <a:latin typeface="新細明體"/>
                        </a:rPr>
                        <a:t>2</a:t>
                      </a:r>
                    </a:p>
                  </a:txBody>
                  <a:tcPr marL="6789" marR="6789" marT="67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a:solidFill>
                            <a:srgbClr val="000000"/>
                          </a:solidFill>
                          <a:effectLst/>
                          <a:latin typeface="新細明體"/>
                        </a:rPr>
                        <a:t>低傍晚</a:t>
                      </a:r>
                      <a:r>
                        <a:rPr lang="en-US" altLang="zh-TW" sz="1100" b="0" i="0" u="none" strike="noStrike">
                          <a:solidFill>
                            <a:srgbClr val="000000"/>
                          </a:solidFill>
                          <a:effectLst/>
                          <a:latin typeface="新細明體"/>
                        </a:rPr>
                        <a:t>(</a:t>
                      </a:r>
                      <a:r>
                        <a:rPr lang="zh-TW" altLang="en-US" sz="1100" b="0" i="0" u="none" strike="noStrike">
                          <a:solidFill>
                            <a:srgbClr val="000000"/>
                          </a:solidFill>
                          <a:effectLst/>
                          <a:latin typeface="新細明體"/>
                        </a:rPr>
                        <a:t>一</a:t>
                      </a:r>
                      <a:r>
                        <a:rPr lang="en-US" altLang="zh-TW" sz="1100" b="0" i="0" u="none" strike="noStrike">
                          <a:solidFill>
                            <a:srgbClr val="000000"/>
                          </a:solidFill>
                          <a:effectLst/>
                          <a:latin typeface="新細明體"/>
                        </a:rPr>
                        <a:t>)</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新細明體"/>
                        </a:rPr>
                        <a:t>D4</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a:solidFill>
                            <a:srgbClr val="000000"/>
                          </a:solidFill>
                          <a:effectLst/>
                          <a:latin typeface="新細明體"/>
                        </a:rPr>
                        <a:t>一年</a:t>
                      </a:r>
                      <a:r>
                        <a:rPr lang="en-US" altLang="zh-TW" sz="1100" b="0" i="0" u="none" strike="noStrike">
                          <a:solidFill>
                            <a:srgbClr val="000000"/>
                          </a:solidFill>
                          <a:effectLst/>
                          <a:latin typeface="新細明體"/>
                        </a:rPr>
                        <a:t>9</a:t>
                      </a:r>
                      <a:r>
                        <a:rPr lang="zh-TW" altLang="en-US" sz="1100" b="0" i="0" u="none" strike="noStrike">
                          <a:solidFill>
                            <a:srgbClr val="000000"/>
                          </a:solidFill>
                          <a:effectLst/>
                          <a:latin typeface="新細明體"/>
                        </a:rPr>
                        <a:t>班</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a:solidFill>
                            <a:srgbClr val="000000"/>
                          </a:solidFill>
                          <a:effectLst/>
                          <a:latin typeface="新細明體"/>
                        </a:rPr>
                        <a:t>王宥勝</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a:solidFill>
                            <a:srgbClr val="000000"/>
                          </a:solidFill>
                          <a:effectLst/>
                          <a:latin typeface="新細明體"/>
                        </a:rPr>
                        <a:t>             </a:t>
                      </a:r>
                      <a:r>
                        <a:rPr lang="en-US" altLang="zh-TW" sz="1100" b="0" i="0" u="none" strike="noStrike">
                          <a:solidFill>
                            <a:srgbClr val="000000"/>
                          </a:solidFill>
                          <a:effectLst/>
                          <a:latin typeface="新細明體"/>
                        </a:rPr>
                        <a:t>4,100 </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1100" b="0" i="0" u="none" strike="noStrike" dirty="0">
                          <a:solidFill>
                            <a:srgbClr val="000000"/>
                          </a:solidFill>
                          <a:effectLst/>
                          <a:latin typeface="新細明體"/>
                        </a:rPr>
                        <a:t>否</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dirty="0">
                          <a:solidFill>
                            <a:srgbClr val="000000"/>
                          </a:solidFill>
                          <a:effectLst/>
                          <a:latin typeface="新細明體"/>
                        </a:rPr>
                        <a:t>單親</a:t>
                      </a:r>
                      <a:r>
                        <a:rPr lang="en-US" altLang="zh-TW" sz="1100" b="0" i="0" u="none" strike="noStrike" dirty="0">
                          <a:solidFill>
                            <a:srgbClr val="000000"/>
                          </a:solidFill>
                          <a:effectLst/>
                          <a:latin typeface="新細明體"/>
                        </a:rPr>
                        <a:t>, </a:t>
                      </a:r>
                      <a:r>
                        <a:rPr lang="zh-TW" altLang="en-US" sz="1100" b="0" i="0" u="none" strike="noStrike" dirty="0">
                          <a:solidFill>
                            <a:srgbClr val="000000"/>
                          </a:solidFill>
                          <a:effectLst/>
                          <a:latin typeface="新細明體"/>
                        </a:rPr>
                        <a:t>父月薪兩萬</a:t>
                      </a:r>
                      <a:r>
                        <a:rPr lang="en-US" altLang="zh-TW" sz="1100" b="0" i="0" u="none" strike="noStrike" dirty="0">
                          <a:solidFill>
                            <a:srgbClr val="000000"/>
                          </a:solidFill>
                          <a:effectLst/>
                          <a:latin typeface="新細明體"/>
                        </a:rPr>
                        <a:t>, </a:t>
                      </a:r>
                      <a:r>
                        <a:rPr lang="zh-TW" altLang="en-US" sz="1100" b="0" i="0" u="none" strike="noStrike" dirty="0">
                          <a:solidFill>
                            <a:srgbClr val="000000"/>
                          </a:solidFill>
                          <a:effectLst/>
                          <a:latin typeface="新細明體"/>
                        </a:rPr>
                        <a:t>需負擔兩位子女生活教育費用</a:t>
                      </a:r>
                      <a:r>
                        <a:rPr lang="en-US" altLang="zh-TW" sz="1100" b="0" i="0" u="none" strike="noStrike" dirty="0">
                          <a:solidFill>
                            <a:srgbClr val="000000"/>
                          </a:solidFill>
                          <a:effectLst/>
                          <a:latin typeface="新細明體"/>
                        </a:rPr>
                        <a:t>,</a:t>
                      </a:r>
                      <a:r>
                        <a:rPr lang="zh-TW" altLang="en-US" sz="1100" b="0" i="0" u="none" strike="noStrike" dirty="0">
                          <a:solidFill>
                            <a:srgbClr val="000000"/>
                          </a:solidFill>
                          <a:effectLst/>
                          <a:latin typeface="新細明體"/>
                        </a:rPr>
                        <a:t>已無法負擔課後班</a:t>
                      </a:r>
                    </a:p>
                  </a:txBody>
                  <a:tcPr marL="6789" marR="6789" marT="6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084">
                <a:tc>
                  <a:txBody>
                    <a:bodyPr/>
                    <a:lstStyle/>
                    <a:p>
                      <a:pPr algn="l" fontAlgn="ctr"/>
                      <a:r>
                        <a:rPr lang="zh-TW" altLang="en-US" sz="1100" b="1" i="0" u="none" strike="noStrike" dirty="0">
                          <a:solidFill>
                            <a:srgbClr val="000000"/>
                          </a:solidFill>
                          <a:effectLst/>
                          <a:latin typeface="新細明體"/>
                        </a:rPr>
                        <a:t>　</a:t>
                      </a:r>
                    </a:p>
                  </a:txBody>
                  <a:tcPr marL="6789" marR="6789" marT="67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zh-TW" altLang="en-US" sz="1100" b="1" i="0" u="none" strike="noStrike">
                          <a:solidFill>
                            <a:srgbClr val="FF0000"/>
                          </a:solidFill>
                          <a:effectLst/>
                          <a:latin typeface="新細明體"/>
                        </a:rPr>
                        <a:t>申請補助金額合計</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fontAlgn="ctr"/>
                      <a:r>
                        <a:rPr lang="zh-TW" altLang="en-US" sz="1100" b="1" i="0" u="none" strike="noStrike">
                          <a:solidFill>
                            <a:srgbClr val="000000"/>
                          </a:solidFill>
                          <a:effectLst/>
                          <a:latin typeface="新細明體"/>
                        </a:rPr>
                        <a:t>          </a:t>
                      </a:r>
                      <a:r>
                        <a:rPr lang="en-US" altLang="zh-TW" sz="1100" b="1" i="0" u="none" strike="noStrike">
                          <a:solidFill>
                            <a:srgbClr val="000000"/>
                          </a:solidFill>
                          <a:effectLst/>
                          <a:latin typeface="新細明體"/>
                        </a:rPr>
                        <a:t>8,200 </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zh-TW" altLang="en-US" sz="1100" b="1" i="0" u="none" strike="noStrike">
                          <a:solidFill>
                            <a:srgbClr val="000000"/>
                          </a:solidFill>
                          <a:effectLst/>
                          <a:latin typeface="新細明體"/>
                        </a:rPr>
                        <a:t>　</a:t>
                      </a:r>
                    </a:p>
                  </a:txBody>
                  <a:tcPr marL="6789" marR="6789" marT="67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zh-TW" altLang="en-US" sz="1100" b="1" i="0" u="none" strike="noStrike" dirty="0">
                          <a:solidFill>
                            <a:srgbClr val="000000"/>
                          </a:solidFill>
                          <a:effectLst/>
                          <a:latin typeface="新細明體"/>
                        </a:rPr>
                        <a:t>　</a:t>
                      </a:r>
                    </a:p>
                  </a:txBody>
                  <a:tcPr marL="6789" marR="6789" marT="67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1203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600" b="1" u="sng" dirty="0" smtClean="0">
                <a:solidFill>
                  <a:srgbClr val="FF0000"/>
                </a:solidFill>
              </a:rPr>
              <a:t>110</a:t>
            </a:r>
            <a:r>
              <a:rPr lang="zh-TW" altLang="en-US" sz="3600" b="1" u="sng" dirty="0" smtClean="0">
                <a:solidFill>
                  <a:srgbClr val="FF0000"/>
                </a:solidFill>
              </a:rPr>
              <a:t>年度預計執行案件報告</a:t>
            </a:r>
            <a:r>
              <a:rPr lang="en-US" altLang="zh-TW" sz="3600" b="1" u="sng" dirty="0" smtClean="0">
                <a:solidFill>
                  <a:srgbClr val="FF0000"/>
                </a:solidFill>
              </a:rPr>
              <a:t/>
            </a:r>
            <a:br>
              <a:rPr lang="en-US" altLang="zh-TW" sz="3600" b="1" u="sng" dirty="0" smtClean="0">
                <a:solidFill>
                  <a:srgbClr val="FF0000"/>
                </a:solidFill>
              </a:rPr>
            </a:br>
            <a:endParaRPr lang="zh-TW" altLang="en-US" sz="3600" b="1" u="sng" dirty="0">
              <a:solidFill>
                <a:srgbClr val="FF0000"/>
              </a:solidFill>
            </a:endParaRPr>
          </a:p>
        </p:txBody>
      </p:sp>
      <p:sp>
        <p:nvSpPr>
          <p:cNvPr id="3" name="內容版面配置區 2"/>
          <p:cNvSpPr>
            <a:spLocks noGrp="1"/>
          </p:cNvSpPr>
          <p:nvPr>
            <p:ph sz="quarter" idx="1"/>
          </p:nvPr>
        </p:nvSpPr>
        <p:spPr>
          <a:xfrm>
            <a:off x="457200" y="908720"/>
            <a:ext cx="7859216" cy="5565232"/>
          </a:xfrm>
        </p:spPr>
        <p:txBody>
          <a:bodyPr>
            <a:normAutofit fontScale="70000" lnSpcReduction="20000"/>
          </a:bodyPr>
          <a:lstStyle/>
          <a:p>
            <a:r>
              <a:rPr lang="zh-TW" altLang="en-US" b="1" dirty="0" smtClean="0"/>
              <a:t>二 </a:t>
            </a:r>
            <a:r>
              <a:rPr lang="zh-TW" altLang="en-US" b="1" dirty="0" smtClean="0">
                <a:latin typeface="新細明體"/>
                <a:ea typeface="新細明體"/>
              </a:rPr>
              <a:t>、</a:t>
            </a:r>
            <a:r>
              <a:rPr lang="zh-TW" altLang="en-US" b="1" dirty="0" smtClean="0"/>
              <a:t>文</a:t>
            </a:r>
            <a:r>
              <a:rPr lang="zh-TW" altLang="en-US" b="1" dirty="0"/>
              <a:t>聖</a:t>
            </a:r>
            <a:r>
              <a:rPr lang="zh-TW" altLang="en-US" b="1" dirty="0" smtClean="0"/>
              <a:t>國小身心障礙學童助理老師鐘點費補助</a:t>
            </a:r>
            <a:endParaRPr lang="en-US" altLang="zh-TW" b="1" dirty="0"/>
          </a:p>
          <a:p>
            <a:pPr marL="0" indent="0">
              <a:buNone/>
            </a:pPr>
            <a:r>
              <a:rPr lang="zh-TW" altLang="en-US" dirty="0" smtClean="0"/>
              <a:t>     </a:t>
            </a:r>
            <a:r>
              <a:rPr lang="en-US" altLang="zh-TW" dirty="0" smtClean="0"/>
              <a:t>1</a:t>
            </a:r>
            <a:r>
              <a:rPr lang="zh-TW" altLang="en-US" dirty="0">
                <a:latin typeface="新細明體"/>
              </a:rPr>
              <a:t>、身心障礙的助理老師鐘點數每年都需向教育局去</a:t>
            </a:r>
            <a:r>
              <a:rPr lang="zh-TW" altLang="en-US" dirty="0" smtClean="0">
                <a:latin typeface="新細明體"/>
              </a:rPr>
              <a:t>申請</a:t>
            </a:r>
            <a:r>
              <a:rPr lang="en-US" altLang="zh-TW" dirty="0">
                <a:latin typeface="新細明體"/>
              </a:rPr>
              <a:t>, </a:t>
            </a:r>
            <a:r>
              <a:rPr lang="zh-TW" altLang="en-US" dirty="0">
                <a:latin typeface="新細明體"/>
              </a:rPr>
              <a:t>但礙於預算經費問題</a:t>
            </a:r>
            <a:r>
              <a:rPr lang="en-US" altLang="zh-TW" dirty="0">
                <a:latin typeface="新細明體"/>
              </a:rPr>
              <a:t>, </a:t>
            </a:r>
            <a:r>
              <a:rPr lang="zh-TW" altLang="en-US" dirty="0" smtClean="0">
                <a:latin typeface="新細明體"/>
              </a:rPr>
              <a:t> </a:t>
            </a:r>
            <a:endParaRPr lang="en-US" altLang="zh-TW" dirty="0" smtClean="0">
              <a:latin typeface="新細明體"/>
            </a:endParaRPr>
          </a:p>
          <a:p>
            <a:pPr marL="0" indent="0">
              <a:buNone/>
            </a:pPr>
            <a:r>
              <a:rPr lang="zh-TW" altLang="en-US" dirty="0">
                <a:latin typeface="新細明體"/>
              </a:rPr>
              <a:t> </a:t>
            </a:r>
            <a:r>
              <a:rPr lang="zh-TW" altLang="en-US" dirty="0" smtClean="0">
                <a:latin typeface="新細明體"/>
              </a:rPr>
              <a:t>           教育局</a:t>
            </a:r>
            <a:r>
              <a:rPr lang="zh-TW" altLang="en-US" dirty="0">
                <a:latin typeface="新細明體"/>
              </a:rPr>
              <a:t>所核准下的鐘點</a:t>
            </a:r>
            <a:r>
              <a:rPr lang="zh-TW" altLang="en-US" dirty="0" smtClean="0">
                <a:latin typeface="新細明體"/>
              </a:rPr>
              <a:t>數都</a:t>
            </a:r>
            <a:r>
              <a:rPr lang="zh-TW" altLang="en-US" dirty="0">
                <a:latin typeface="新細明體"/>
              </a:rPr>
              <a:t>是砍半</a:t>
            </a:r>
            <a:r>
              <a:rPr lang="zh-TW" altLang="en-US" dirty="0" smtClean="0">
                <a:latin typeface="新細明體"/>
              </a:rPr>
              <a:t>在砍</a:t>
            </a:r>
            <a:r>
              <a:rPr lang="zh-TW" altLang="en-US" dirty="0">
                <a:latin typeface="新細明體"/>
              </a:rPr>
              <a:t>半。因鐘點數不足</a:t>
            </a:r>
            <a:r>
              <a:rPr lang="en-US" altLang="zh-TW" dirty="0">
                <a:latin typeface="新細明體"/>
              </a:rPr>
              <a:t>, </a:t>
            </a:r>
            <a:r>
              <a:rPr lang="zh-TW" altLang="en-US" dirty="0">
                <a:latin typeface="新細明體"/>
              </a:rPr>
              <a:t>有以下幾點</a:t>
            </a:r>
            <a:r>
              <a:rPr lang="zh-TW" altLang="en-US" dirty="0" smtClean="0">
                <a:latin typeface="新細明體"/>
              </a:rPr>
              <a:t>影</a:t>
            </a:r>
            <a:endParaRPr lang="en-US" altLang="zh-TW" dirty="0" smtClean="0">
              <a:latin typeface="新細明體"/>
            </a:endParaRPr>
          </a:p>
          <a:p>
            <a:pPr marL="0" indent="0">
              <a:buNone/>
            </a:pPr>
            <a:r>
              <a:rPr lang="zh-TW" altLang="en-US" dirty="0">
                <a:latin typeface="新細明體"/>
              </a:rPr>
              <a:t> </a:t>
            </a:r>
            <a:r>
              <a:rPr lang="zh-TW" altLang="en-US" dirty="0" smtClean="0">
                <a:latin typeface="新細明體"/>
              </a:rPr>
              <a:t>            響</a:t>
            </a:r>
            <a:r>
              <a:rPr lang="zh-TW" altLang="en-US" dirty="0">
                <a:latin typeface="新細明體"/>
              </a:rPr>
              <a:t>：</a:t>
            </a:r>
            <a:endParaRPr lang="en-US" altLang="zh-TW" dirty="0"/>
          </a:p>
          <a:p>
            <a:pPr marL="0" indent="0">
              <a:buNone/>
            </a:pPr>
            <a:r>
              <a:rPr lang="zh-TW" altLang="en-US" dirty="0" smtClean="0"/>
              <a:t>           ① </a:t>
            </a:r>
            <a:r>
              <a:rPr lang="zh-TW" altLang="en-US" dirty="0"/>
              <a:t>影響身心障礙的學童在校生活的不便</a:t>
            </a:r>
            <a:r>
              <a:rPr lang="en-US" altLang="zh-TW" dirty="0"/>
              <a:t>, </a:t>
            </a:r>
            <a:r>
              <a:rPr lang="zh-TW" altLang="en-US" dirty="0"/>
              <a:t>請</a:t>
            </a:r>
            <a:r>
              <a:rPr lang="zh-TW" altLang="en-US" dirty="0" smtClean="0"/>
              <a:t>無法得到適當的</a:t>
            </a:r>
            <a:r>
              <a:rPr lang="zh-TW" altLang="en-US" dirty="0"/>
              <a:t>照顧及協助</a:t>
            </a:r>
            <a:r>
              <a:rPr lang="zh-TW" altLang="en-US" dirty="0" smtClean="0"/>
              <a:t>。</a:t>
            </a:r>
            <a:endParaRPr lang="en-US" altLang="zh-TW" dirty="0" smtClean="0"/>
          </a:p>
          <a:p>
            <a:pPr marL="0" indent="0">
              <a:buNone/>
            </a:pPr>
            <a:r>
              <a:rPr lang="zh-TW" altLang="en-US" dirty="0"/>
              <a:t>       </a:t>
            </a:r>
            <a:r>
              <a:rPr lang="zh-TW" altLang="en-US" dirty="0" smtClean="0"/>
              <a:t>    </a:t>
            </a:r>
            <a:r>
              <a:rPr lang="zh-TW" altLang="en-US" dirty="0"/>
              <a:t>② 班導師需時時刻刻注意身心障礙學童的狀況</a:t>
            </a:r>
            <a:r>
              <a:rPr lang="en-US" altLang="zh-TW" dirty="0"/>
              <a:t>, </a:t>
            </a:r>
            <a:r>
              <a:rPr lang="zh-TW" altLang="en-US" dirty="0" smtClean="0"/>
              <a:t>若有</a:t>
            </a:r>
            <a:r>
              <a:rPr lang="zh-TW" altLang="en-US" dirty="0"/>
              <a:t>狀況就須放下當時</a:t>
            </a:r>
            <a:r>
              <a:rPr lang="zh-TW" altLang="en-US" dirty="0" smtClean="0"/>
              <a:t>的</a:t>
            </a:r>
            <a:endParaRPr lang="en-US" altLang="zh-TW" dirty="0" smtClean="0"/>
          </a:p>
          <a:p>
            <a:pPr marL="0" indent="0">
              <a:buNone/>
            </a:pPr>
            <a:r>
              <a:rPr lang="zh-TW" altLang="en-US" dirty="0"/>
              <a:t> </a:t>
            </a:r>
            <a:r>
              <a:rPr lang="zh-TW" altLang="en-US" dirty="0" smtClean="0"/>
              <a:t>               教學</a:t>
            </a:r>
            <a:r>
              <a:rPr lang="zh-TW" altLang="en-US" dirty="0"/>
              <a:t>及時處理</a:t>
            </a:r>
            <a:r>
              <a:rPr lang="zh-TW" altLang="en-US" dirty="0" smtClean="0"/>
              <a:t>。</a:t>
            </a:r>
            <a:endParaRPr lang="en-US" altLang="zh-TW" dirty="0" smtClean="0"/>
          </a:p>
          <a:p>
            <a:pPr marL="0" indent="0">
              <a:buNone/>
            </a:pPr>
            <a:r>
              <a:rPr lang="zh-TW" altLang="en-US" dirty="0"/>
              <a:t>   </a:t>
            </a:r>
            <a:r>
              <a:rPr lang="zh-TW" altLang="en-US" dirty="0" smtClean="0"/>
              <a:t>         ③ </a:t>
            </a:r>
            <a:r>
              <a:rPr lang="zh-TW" altLang="en-US" dirty="0"/>
              <a:t>因為班級導師有時須處理班級上身心障礙</a:t>
            </a:r>
            <a:r>
              <a:rPr lang="zh-TW" altLang="en-US" dirty="0" smtClean="0"/>
              <a:t>學童</a:t>
            </a:r>
            <a:endParaRPr lang="en-US" altLang="zh-TW" dirty="0" smtClean="0"/>
          </a:p>
          <a:p>
            <a:pPr marL="0" indent="0">
              <a:buNone/>
            </a:pPr>
            <a:r>
              <a:rPr lang="zh-TW" altLang="en-US" dirty="0"/>
              <a:t> </a:t>
            </a:r>
            <a:r>
              <a:rPr lang="zh-TW" altLang="en-US" dirty="0" smtClean="0"/>
              <a:t>                 的</a:t>
            </a:r>
            <a:r>
              <a:rPr lang="zh-TW" altLang="en-US" dirty="0"/>
              <a:t>生活或情緒問題</a:t>
            </a:r>
            <a:r>
              <a:rPr lang="en-US" altLang="zh-TW" dirty="0"/>
              <a:t>,</a:t>
            </a:r>
            <a:r>
              <a:rPr lang="zh-TW" altLang="en-US" dirty="0"/>
              <a:t>導致當下課業停止</a:t>
            </a:r>
            <a:r>
              <a:rPr lang="en-US" altLang="zh-TW" dirty="0"/>
              <a:t>, </a:t>
            </a:r>
            <a:r>
              <a:rPr lang="zh-TW" altLang="en-US" dirty="0"/>
              <a:t>全員</a:t>
            </a:r>
            <a:r>
              <a:rPr lang="zh-TW" altLang="en-US" dirty="0" smtClean="0"/>
              <a:t>學</a:t>
            </a:r>
            <a:endParaRPr lang="en-US" altLang="zh-TW" dirty="0" smtClean="0"/>
          </a:p>
          <a:p>
            <a:pPr marL="0" indent="0">
              <a:buNone/>
            </a:pPr>
            <a:r>
              <a:rPr lang="zh-TW" altLang="en-US" dirty="0"/>
              <a:t> </a:t>
            </a:r>
            <a:r>
              <a:rPr lang="zh-TW" altLang="en-US" dirty="0" smtClean="0"/>
              <a:t>                 習</a:t>
            </a:r>
            <a:r>
              <a:rPr lang="zh-TW" altLang="en-US" dirty="0"/>
              <a:t>狀況無法集中</a:t>
            </a:r>
            <a:r>
              <a:rPr lang="zh-TW" altLang="en-US" dirty="0" smtClean="0"/>
              <a:t>。</a:t>
            </a:r>
            <a:endParaRPr lang="en-US" altLang="zh-TW" dirty="0" smtClean="0"/>
          </a:p>
          <a:p>
            <a:pPr marL="0" indent="0">
              <a:buNone/>
            </a:pPr>
            <a:r>
              <a:rPr lang="zh-TW" altLang="en-US" dirty="0"/>
              <a:t>        </a:t>
            </a:r>
            <a:r>
              <a:rPr lang="zh-TW" altLang="en-US" dirty="0" smtClean="0"/>
              <a:t>    </a:t>
            </a:r>
            <a:r>
              <a:rPr lang="zh-TW" altLang="en-US" dirty="0"/>
              <a:t>④ 以上問題的出現</a:t>
            </a:r>
            <a:r>
              <a:rPr lang="en-US" altLang="zh-TW" dirty="0"/>
              <a:t>, </a:t>
            </a:r>
            <a:r>
              <a:rPr lang="zh-TW" altLang="en-US" dirty="0"/>
              <a:t>易導致家長會向學校抱怨</a:t>
            </a:r>
            <a:r>
              <a:rPr lang="zh-TW" altLang="en-US" dirty="0" smtClean="0"/>
              <a:t>學</a:t>
            </a:r>
            <a:r>
              <a:rPr lang="en-US" altLang="zh-TW" dirty="0" smtClean="0"/>
              <a:t/>
            </a:r>
            <a:br>
              <a:rPr lang="en-US" altLang="zh-TW" dirty="0" smtClean="0"/>
            </a:br>
            <a:r>
              <a:rPr lang="zh-TW" altLang="en-US" dirty="0" smtClean="0"/>
              <a:t>                   生</a:t>
            </a:r>
            <a:r>
              <a:rPr lang="zh-TW" altLang="en-US" dirty="0"/>
              <a:t>學習狀況及教學內容延滯等衍生性</a:t>
            </a:r>
            <a:r>
              <a:rPr lang="zh-TW" altLang="en-US" dirty="0" smtClean="0"/>
              <a:t>問題</a:t>
            </a:r>
            <a:r>
              <a:rPr lang="zh-TW" altLang="en-US" dirty="0" smtClean="0">
                <a:latin typeface="新細明體"/>
                <a:ea typeface="新細明體"/>
              </a:rPr>
              <a:t>。</a:t>
            </a:r>
            <a:r>
              <a:rPr lang="zh-TW" altLang="en-US" dirty="0"/>
              <a:t>　　</a:t>
            </a:r>
            <a:endParaRPr lang="en-US" altLang="zh-TW" dirty="0" smtClean="0"/>
          </a:p>
          <a:p>
            <a:pPr marL="0" indent="0">
              <a:buNone/>
            </a:pPr>
            <a:r>
              <a:rPr lang="zh-TW" altLang="en-US" dirty="0"/>
              <a:t> </a:t>
            </a:r>
            <a:r>
              <a:rPr lang="zh-TW" altLang="en-US" dirty="0" smtClean="0"/>
              <a:t>         因以上因素</a:t>
            </a:r>
            <a:r>
              <a:rPr lang="en-US" altLang="zh-TW" dirty="0" smtClean="0"/>
              <a:t>, </a:t>
            </a:r>
            <a:r>
              <a:rPr lang="zh-TW" altLang="en-US" dirty="0" smtClean="0"/>
              <a:t>文聖國小沈校長希望本會可以提供援助</a:t>
            </a:r>
            <a:r>
              <a:rPr lang="en-US" altLang="zh-TW" dirty="0" smtClean="0"/>
              <a:t>,</a:t>
            </a:r>
            <a:r>
              <a:rPr lang="zh-TW" altLang="en-US" dirty="0" smtClean="0"/>
              <a:t>讓導師</a:t>
            </a:r>
            <a:r>
              <a:rPr lang="en-US" altLang="zh-TW" dirty="0" smtClean="0">
                <a:latin typeface="新細明體"/>
                <a:ea typeface="新細明體"/>
              </a:rPr>
              <a:t>､</a:t>
            </a:r>
            <a:r>
              <a:rPr lang="zh-TW" altLang="en-US" dirty="0" smtClean="0">
                <a:latin typeface="新細明體"/>
                <a:ea typeface="新細明體"/>
              </a:rPr>
              <a:t>學生及家長都</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可以安心、放心。</a:t>
            </a:r>
            <a:endParaRPr lang="en-US" altLang="zh-TW" dirty="0" smtClean="0">
              <a:latin typeface="新細明體"/>
              <a:ea typeface="新細明體"/>
            </a:endParaRPr>
          </a:p>
          <a:p>
            <a:pPr marL="0" indent="0">
              <a:buNone/>
            </a:pPr>
            <a:endParaRPr lang="en-US" altLang="zh-TW" dirty="0" smtClean="0">
              <a:latin typeface="新細明體"/>
              <a:ea typeface="新細明體"/>
            </a:endParaRPr>
          </a:p>
          <a:p>
            <a:pPr marL="0" indent="0">
              <a:buNone/>
            </a:pPr>
            <a:r>
              <a:rPr lang="zh-TW" altLang="en-US" dirty="0" smtClean="0"/>
              <a:t>       </a:t>
            </a:r>
            <a:r>
              <a:rPr lang="en-US" altLang="zh-TW" dirty="0" smtClean="0"/>
              <a:t>2.</a:t>
            </a:r>
            <a:r>
              <a:rPr lang="zh-TW" altLang="en-US" dirty="0" smtClean="0"/>
              <a:t>本會回應</a:t>
            </a:r>
            <a:r>
              <a:rPr lang="en-US" altLang="zh-TW" dirty="0" smtClean="0"/>
              <a:t>:</a:t>
            </a:r>
            <a:r>
              <a:rPr lang="zh-TW" altLang="en-US" dirty="0" smtClean="0"/>
              <a:t> </a:t>
            </a:r>
            <a:endParaRPr lang="en-US" altLang="zh-TW" dirty="0" smtClean="0"/>
          </a:p>
          <a:p>
            <a:pPr marL="0" indent="0">
              <a:buNone/>
            </a:pPr>
            <a:r>
              <a:rPr lang="zh-TW" altLang="en-US" dirty="0"/>
              <a:t> </a:t>
            </a:r>
            <a:r>
              <a:rPr lang="zh-TW" altLang="en-US" dirty="0" smtClean="0"/>
              <a:t>         </a:t>
            </a:r>
            <a:r>
              <a:rPr lang="en-US" altLang="zh-TW" dirty="0" smtClean="0"/>
              <a:t> </a:t>
            </a:r>
            <a:r>
              <a:rPr lang="zh-TW" altLang="en-US" dirty="0"/>
              <a:t>對於身心障礙同學的助理老師鐘點費經費補助</a:t>
            </a:r>
            <a:r>
              <a:rPr lang="en-US" altLang="zh-TW" dirty="0"/>
              <a:t>, </a:t>
            </a:r>
            <a:r>
              <a:rPr lang="zh-TW" altLang="en-US" dirty="0"/>
              <a:t>本會希望文</a:t>
            </a:r>
            <a:r>
              <a:rPr lang="zh-TW" altLang="en-US" dirty="0" smtClean="0"/>
              <a:t>聖</a:t>
            </a:r>
            <a:endParaRPr lang="en-US" altLang="zh-TW" dirty="0" smtClean="0"/>
          </a:p>
          <a:p>
            <a:pPr marL="0" indent="0">
              <a:buNone/>
            </a:pPr>
            <a:r>
              <a:rPr lang="zh-TW" altLang="en-US" dirty="0"/>
              <a:t> </a:t>
            </a:r>
            <a:r>
              <a:rPr lang="zh-TW" altLang="en-US" dirty="0" smtClean="0"/>
              <a:t>          國小</a:t>
            </a:r>
            <a:r>
              <a:rPr lang="zh-TW" altLang="en-US" dirty="0"/>
              <a:t>向教育局申請過後</a:t>
            </a:r>
            <a:r>
              <a:rPr lang="en-US" altLang="zh-TW" dirty="0"/>
              <a:t>, </a:t>
            </a:r>
            <a:r>
              <a:rPr lang="zh-TW" altLang="en-US" dirty="0"/>
              <a:t>不足的部分向本會申請</a:t>
            </a:r>
            <a:r>
              <a:rPr lang="en-US" altLang="zh-TW" dirty="0"/>
              <a:t>, </a:t>
            </a:r>
            <a:r>
              <a:rPr lang="zh-TW" altLang="en-US" dirty="0" smtClean="0"/>
              <a:t>請理監事會</a:t>
            </a:r>
            <a:endParaRPr lang="en-US" altLang="zh-TW" dirty="0" smtClean="0"/>
          </a:p>
          <a:p>
            <a:pPr marL="0" indent="0">
              <a:buNone/>
            </a:pPr>
            <a:r>
              <a:rPr lang="zh-TW" altLang="en-US" dirty="0"/>
              <a:t> </a:t>
            </a:r>
            <a:r>
              <a:rPr lang="zh-TW" altLang="en-US" dirty="0" smtClean="0"/>
              <a:t>          審核後通知結果。  </a:t>
            </a:r>
            <a:endParaRPr lang="en-US" altLang="zh-TW" dirty="0" smtClean="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34</a:t>
            </a:fld>
            <a:endParaRPr lang="zh-TW" altLang="en-US"/>
          </a:p>
        </p:txBody>
      </p:sp>
    </p:spTree>
    <p:extLst>
      <p:ext uri="{BB962C8B-B14F-4D97-AF65-F5344CB8AC3E}">
        <p14:creationId xmlns:p14="http://schemas.microsoft.com/office/powerpoint/2010/main" val="3030332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600" b="1" u="sng" dirty="0" smtClean="0">
                <a:solidFill>
                  <a:srgbClr val="FF0000"/>
                </a:solidFill>
              </a:rPr>
              <a:t>110</a:t>
            </a:r>
            <a:r>
              <a:rPr lang="zh-TW" altLang="en-US" sz="3600" b="1" u="sng" dirty="0" smtClean="0">
                <a:solidFill>
                  <a:srgbClr val="FF0000"/>
                </a:solidFill>
              </a:rPr>
              <a:t>年度預計執行案件報告</a:t>
            </a:r>
            <a:r>
              <a:rPr lang="en-US" altLang="zh-TW" sz="3600" b="1" dirty="0" smtClean="0">
                <a:solidFill>
                  <a:srgbClr val="FF0000"/>
                </a:solidFill>
              </a:rPr>
              <a:t/>
            </a:r>
            <a:br>
              <a:rPr lang="en-US" altLang="zh-TW" sz="3600" b="1" dirty="0" smtClean="0">
                <a:solidFill>
                  <a:srgbClr val="FF0000"/>
                </a:solidFill>
              </a:rPr>
            </a:br>
            <a:endParaRPr lang="zh-TW" altLang="en-US" sz="3600" b="1" dirty="0">
              <a:solidFill>
                <a:srgbClr val="FF0000"/>
              </a:solidFill>
            </a:endParaRPr>
          </a:p>
        </p:txBody>
      </p:sp>
      <p:sp>
        <p:nvSpPr>
          <p:cNvPr id="3" name="內容版面配置區 2"/>
          <p:cNvSpPr>
            <a:spLocks noGrp="1"/>
          </p:cNvSpPr>
          <p:nvPr>
            <p:ph sz="quarter" idx="1"/>
          </p:nvPr>
        </p:nvSpPr>
        <p:spPr>
          <a:xfrm>
            <a:off x="179512" y="836712"/>
            <a:ext cx="8568952" cy="5832648"/>
          </a:xfrm>
        </p:spPr>
        <p:txBody>
          <a:bodyPr>
            <a:normAutofit fontScale="70000" lnSpcReduction="20000"/>
          </a:bodyPr>
          <a:lstStyle/>
          <a:p>
            <a:r>
              <a:rPr lang="zh-TW" altLang="en-US" sz="3400" b="1" dirty="0" smtClean="0"/>
              <a:t>三</a:t>
            </a:r>
            <a:r>
              <a:rPr lang="zh-TW" altLang="en-US" sz="3400" b="1" dirty="0" smtClean="0">
                <a:latin typeface="新細明體"/>
                <a:ea typeface="新細明體"/>
              </a:rPr>
              <a:t>、</a:t>
            </a:r>
            <a:r>
              <a:rPr lang="zh-TW" altLang="en-US" sz="3400" b="1" dirty="0" smtClean="0"/>
              <a:t>育成社會福利基金會</a:t>
            </a:r>
            <a:endParaRPr lang="en-US" altLang="zh-TW" sz="3400" b="1" dirty="0" smtClean="0"/>
          </a:p>
          <a:p>
            <a:endParaRPr lang="en-US" altLang="zh-TW" sz="3400" b="1" dirty="0" smtClean="0"/>
          </a:p>
          <a:p>
            <a:pPr marL="0" indent="0">
              <a:buNone/>
            </a:pPr>
            <a:r>
              <a:rPr lang="zh-TW" altLang="en-US" dirty="0"/>
              <a:t> </a:t>
            </a:r>
            <a:r>
              <a:rPr lang="zh-TW" altLang="en-US" dirty="0" smtClean="0"/>
              <a:t>    </a:t>
            </a:r>
            <a:r>
              <a:rPr lang="en-US" altLang="zh-TW" dirty="0" smtClean="0"/>
              <a:t>1.</a:t>
            </a:r>
            <a:r>
              <a:rPr lang="zh-TW" altLang="en-US" dirty="0" smtClean="0"/>
              <a:t>簡介</a:t>
            </a:r>
            <a:r>
              <a:rPr lang="en-US" altLang="zh-TW" dirty="0" smtClean="0"/>
              <a:t>:</a:t>
            </a:r>
            <a:r>
              <a:rPr lang="zh-TW" altLang="en-US" dirty="0"/>
              <a:t> </a:t>
            </a:r>
            <a:endParaRPr lang="en-US" altLang="zh-TW" dirty="0" smtClean="0"/>
          </a:p>
          <a:p>
            <a:pPr marL="0" indent="0">
              <a:buNone/>
            </a:pPr>
            <a:r>
              <a:rPr lang="zh-TW" altLang="en-US" dirty="0"/>
              <a:t> </a:t>
            </a:r>
            <a:r>
              <a:rPr lang="zh-TW" altLang="en-US" dirty="0" smtClean="0"/>
              <a:t>        </a:t>
            </a:r>
            <a:r>
              <a:rPr lang="en-US" altLang="zh-TW" dirty="0" smtClean="0"/>
              <a:t>(1)</a:t>
            </a:r>
            <a:r>
              <a:rPr lang="zh-TW" altLang="en-US" dirty="0" smtClean="0"/>
              <a:t>成立</a:t>
            </a:r>
            <a:r>
              <a:rPr lang="en-US" altLang="zh-TW" dirty="0" smtClean="0"/>
              <a:t>:</a:t>
            </a:r>
            <a:r>
              <a:rPr lang="zh-TW" altLang="en-US" dirty="0" smtClean="0"/>
              <a:t>育</a:t>
            </a:r>
            <a:r>
              <a:rPr lang="zh-TW" altLang="en-US" dirty="0"/>
              <a:t>成社會福利基金會是由台北市智障者</a:t>
            </a:r>
            <a:r>
              <a:rPr lang="zh-TW" altLang="en-US" dirty="0" smtClean="0"/>
              <a:t>家長協會的 家長</a:t>
            </a:r>
            <a:r>
              <a:rPr lang="zh-TW" altLang="en-US" dirty="0"/>
              <a:t>們及社會</a:t>
            </a:r>
            <a:r>
              <a:rPr lang="zh-TW" altLang="en-US" dirty="0" smtClean="0"/>
              <a:t>大眾</a:t>
            </a:r>
            <a:endParaRPr lang="en-US" altLang="zh-TW" dirty="0" smtClean="0"/>
          </a:p>
          <a:p>
            <a:pPr marL="0" indent="0">
              <a:buNone/>
            </a:pPr>
            <a:r>
              <a:rPr lang="zh-TW" altLang="en-US" dirty="0"/>
              <a:t> </a:t>
            </a:r>
            <a:r>
              <a:rPr lang="zh-TW" altLang="en-US" dirty="0" smtClean="0"/>
              <a:t>                       為了</a:t>
            </a:r>
            <a:r>
              <a:rPr lang="zh-TW" altLang="en-US" dirty="0"/>
              <a:t>讓</a:t>
            </a:r>
            <a:r>
              <a:rPr lang="zh-TW" altLang="en-US" dirty="0" smtClean="0"/>
              <a:t>心智得到</a:t>
            </a:r>
            <a:r>
              <a:rPr lang="zh-TW" altLang="en-US" dirty="0"/>
              <a:t>終身完善的</a:t>
            </a:r>
            <a:r>
              <a:rPr lang="zh-TW" altLang="en-US" dirty="0" smtClean="0"/>
              <a:t>服務，共同籌募基金而成立，於民國</a:t>
            </a:r>
            <a:r>
              <a:rPr lang="en-US" altLang="zh-TW" dirty="0" smtClean="0"/>
              <a:t>90</a:t>
            </a:r>
            <a:r>
              <a:rPr lang="zh-TW" altLang="en-US" dirty="0" smtClean="0"/>
              <a:t>年</a:t>
            </a:r>
            <a:r>
              <a:rPr lang="en-US" altLang="zh-TW" dirty="0" smtClean="0"/>
              <a:t>8</a:t>
            </a:r>
          </a:p>
          <a:p>
            <a:pPr marL="0" indent="0">
              <a:buNone/>
            </a:pPr>
            <a:r>
              <a:rPr lang="zh-TW" altLang="en-US" dirty="0"/>
              <a:t> </a:t>
            </a:r>
            <a:r>
              <a:rPr lang="zh-TW" altLang="en-US" dirty="0" smtClean="0"/>
              <a:t>                       月</a:t>
            </a:r>
            <a:r>
              <a:rPr lang="en-US" altLang="zh-TW" dirty="0" smtClean="0"/>
              <a:t>9</a:t>
            </a:r>
            <a:r>
              <a:rPr lang="zh-TW" altLang="en-US" dirty="0" smtClean="0"/>
              <a:t>日成為全國性</a:t>
            </a:r>
            <a:r>
              <a:rPr lang="zh-TW" altLang="en-US" dirty="0"/>
              <a:t>基金會</a:t>
            </a:r>
            <a:r>
              <a:rPr lang="zh-TW" altLang="en-US" dirty="0" smtClean="0"/>
              <a:t>。</a:t>
            </a:r>
            <a:endParaRPr lang="en-US" altLang="zh-TW" dirty="0" smtClean="0"/>
          </a:p>
          <a:p>
            <a:pPr marL="0" indent="0">
              <a:buNone/>
            </a:pPr>
            <a:r>
              <a:rPr lang="zh-TW" altLang="en-US" dirty="0"/>
              <a:t> </a:t>
            </a:r>
            <a:r>
              <a:rPr lang="zh-TW" altLang="en-US" dirty="0" smtClean="0"/>
              <a:t>        </a:t>
            </a:r>
            <a:r>
              <a:rPr lang="en-US" altLang="zh-TW" dirty="0" smtClean="0"/>
              <a:t>(2)</a:t>
            </a:r>
            <a:r>
              <a:rPr lang="zh-TW" altLang="en-US" dirty="0" smtClean="0"/>
              <a:t> 服務 </a:t>
            </a:r>
            <a:r>
              <a:rPr lang="en-US" altLang="zh-TW" dirty="0" smtClean="0"/>
              <a:t>:</a:t>
            </a:r>
            <a:r>
              <a:rPr lang="zh-TW" altLang="en-US" dirty="0" smtClean="0"/>
              <a:t>  </a:t>
            </a:r>
            <a:r>
              <a:rPr lang="ja-JP" altLang="en-US" dirty="0" smtClean="0"/>
              <a:t>①</a:t>
            </a:r>
            <a:r>
              <a:rPr lang="zh-TW" altLang="en-US" dirty="0" smtClean="0"/>
              <a:t>此</a:t>
            </a:r>
            <a:r>
              <a:rPr lang="zh-TW" altLang="en-US" dirty="0"/>
              <a:t>會自行附設成立了</a:t>
            </a:r>
            <a:r>
              <a:rPr lang="en-US" altLang="zh-TW" dirty="0"/>
              <a:t>28</a:t>
            </a:r>
            <a:r>
              <a:rPr lang="zh-TW" altLang="en-US" dirty="0"/>
              <a:t>個發展</a:t>
            </a:r>
            <a:r>
              <a:rPr lang="zh-TW" altLang="en-US" dirty="0" smtClean="0"/>
              <a:t>中心</a:t>
            </a:r>
            <a:r>
              <a:rPr lang="zh-TW" altLang="en-US" dirty="0"/>
              <a:t>。</a:t>
            </a:r>
            <a:endParaRPr lang="en-US" altLang="zh-TW" dirty="0" smtClean="0"/>
          </a:p>
          <a:p>
            <a:pPr marL="0" indent="0">
              <a:buNone/>
            </a:pPr>
            <a:r>
              <a:rPr lang="ja-JP" altLang="en-US" dirty="0"/>
              <a:t>　</a:t>
            </a:r>
            <a:r>
              <a:rPr lang="ja-JP" altLang="en-US" dirty="0" smtClean="0"/>
              <a:t>　　</a:t>
            </a:r>
            <a:r>
              <a:rPr lang="zh-TW" altLang="en-US" dirty="0" smtClean="0"/>
              <a:t> </a:t>
            </a:r>
            <a:r>
              <a:rPr lang="ja-JP" altLang="en-US" dirty="0" smtClean="0"/>
              <a:t>　　　　　　</a:t>
            </a:r>
            <a:r>
              <a:rPr lang="zh-TW" altLang="en-US" dirty="0" smtClean="0"/>
              <a:t>   </a:t>
            </a:r>
            <a:r>
              <a:rPr lang="ja-JP" altLang="en-US" dirty="0" smtClean="0"/>
              <a:t>②</a:t>
            </a:r>
            <a:r>
              <a:rPr lang="zh-TW" altLang="en-US" dirty="0" smtClean="0"/>
              <a:t>工作站</a:t>
            </a:r>
            <a:r>
              <a:rPr lang="zh-TW" altLang="en-US" dirty="0"/>
              <a:t>在兒童服務</a:t>
            </a:r>
            <a:r>
              <a:rPr lang="zh-TW" altLang="en-US" dirty="0" smtClean="0"/>
              <a:t>方面</a:t>
            </a:r>
            <a:r>
              <a:rPr lang="zh-TW" altLang="en-US" dirty="0"/>
              <a:t>。</a:t>
            </a:r>
            <a:endParaRPr lang="en-US" altLang="zh-TW" dirty="0" smtClean="0"/>
          </a:p>
          <a:p>
            <a:pPr marL="0" indent="0">
              <a:buNone/>
            </a:pPr>
            <a:r>
              <a:rPr lang="en-US" altLang="ja-JP" dirty="0"/>
              <a:t> </a:t>
            </a:r>
            <a:r>
              <a:rPr lang="en-US" altLang="ja-JP" dirty="0" smtClean="0"/>
              <a:t>                        </a:t>
            </a:r>
            <a:r>
              <a:rPr lang="ja-JP" altLang="en-US" dirty="0" smtClean="0"/>
              <a:t>③</a:t>
            </a:r>
            <a:r>
              <a:rPr lang="zh-TW" altLang="en-US" dirty="0" smtClean="0"/>
              <a:t>提供</a:t>
            </a:r>
            <a:r>
              <a:rPr lang="zh-TW" altLang="en-US" dirty="0"/>
              <a:t>早期療育之日間托育、部分時制、到宅</a:t>
            </a:r>
            <a:r>
              <a:rPr lang="zh-TW" altLang="en-US" dirty="0" smtClean="0"/>
              <a:t>療育             </a:t>
            </a:r>
            <a:endParaRPr lang="en-US" altLang="zh-TW" dirty="0" smtClean="0"/>
          </a:p>
          <a:p>
            <a:pPr marL="0" indent="0">
              <a:buNone/>
            </a:pPr>
            <a:r>
              <a:rPr lang="zh-TW" altLang="en-US" dirty="0" smtClean="0"/>
              <a:t>                         </a:t>
            </a:r>
            <a:r>
              <a:rPr lang="ja-JP" altLang="en-US" dirty="0" smtClean="0"/>
              <a:t>④</a:t>
            </a:r>
            <a:r>
              <a:rPr lang="zh-TW" altLang="en-US" dirty="0" smtClean="0"/>
              <a:t>在</a:t>
            </a:r>
            <a:r>
              <a:rPr lang="zh-TW" altLang="en-US" dirty="0"/>
              <a:t>成人服務方面，提供成年心智障礙者之日間照顧</a:t>
            </a:r>
            <a:r>
              <a:rPr lang="zh-TW" altLang="en-US" dirty="0" smtClean="0"/>
              <a:t>、</a:t>
            </a:r>
            <a:endParaRPr lang="en-US" altLang="zh-TW" dirty="0" smtClean="0"/>
          </a:p>
          <a:p>
            <a:pPr marL="0" indent="0">
              <a:buNone/>
            </a:pPr>
            <a:r>
              <a:rPr lang="en-US" altLang="zh-TW" dirty="0"/>
              <a:t> </a:t>
            </a:r>
            <a:r>
              <a:rPr lang="en-US" altLang="zh-TW" dirty="0" smtClean="0"/>
              <a:t>                            </a:t>
            </a:r>
            <a:r>
              <a:rPr lang="zh-TW" altLang="en-US" dirty="0" smtClean="0"/>
              <a:t>夜間</a:t>
            </a:r>
            <a:r>
              <a:rPr lang="zh-TW" altLang="en-US" dirty="0"/>
              <a:t>住宿、職業</a:t>
            </a:r>
            <a:r>
              <a:rPr lang="zh-TW" altLang="en-US" dirty="0" smtClean="0"/>
              <a:t>重建</a:t>
            </a:r>
            <a:r>
              <a:rPr lang="zh-TW" altLang="en-US" dirty="0"/>
              <a:t>。</a:t>
            </a:r>
            <a:r>
              <a:rPr lang="en-US" altLang="zh-TW" dirty="0" smtClean="0"/>
              <a:t>(</a:t>
            </a:r>
            <a:r>
              <a:rPr lang="zh-TW" altLang="en-US" dirty="0"/>
              <a:t>含個案管理、職業輔導評量</a:t>
            </a:r>
            <a:r>
              <a:rPr lang="zh-TW" altLang="en-US" dirty="0" smtClean="0"/>
              <a:t>、</a:t>
            </a:r>
            <a:endParaRPr lang="en-US" altLang="zh-TW" dirty="0" smtClean="0"/>
          </a:p>
          <a:p>
            <a:pPr marL="0" indent="0">
              <a:buNone/>
            </a:pPr>
            <a:r>
              <a:rPr lang="en-US" altLang="zh-TW" dirty="0"/>
              <a:t> </a:t>
            </a:r>
            <a:r>
              <a:rPr lang="en-US" altLang="zh-TW" dirty="0" smtClean="0"/>
              <a:t>                            </a:t>
            </a:r>
            <a:r>
              <a:rPr lang="zh-TW" altLang="en-US" dirty="0" smtClean="0"/>
              <a:t>職</a:t>
            </a:r>
            <a:r>
              <a:rPr lang="zh-TW" altLang="en-US" dirty="0"/>
              <a:t>前準備、庇護性就業、支持性就業、職務再設計等</a:t>
            </a:r>
            <a:r>
              <a:rPr lang="en-US" altLang="zh-TW" dirty="0" smtClean="0"/>
              <a:t>)</a:t>
            </a:r>
          </a:p>
          <a:p>
            <a:pPr marL="0" indent="0">
              <a:buNone/>
            </a:pPr>
            <a:r>
              <a:rPr lang="en-US" altLang="ja-JP" dirty="0"/>
              <a:t> </a:t>
            </a:r>
            <a:r>
              <a:rPr lang="en-US" altLang="ja-JP" dirty="0" smtClean="0"/>
              <a:t>                        </a:t>
            </a:r>
            <a:r>
              <a:rPr lang="ja-JP" altLang="en-US" dirty="0" smtClean="0"/>
              <a:t>⑤</a:t>
            </a:r>
            <a:r>
              <a:rPr lang="zh-TW" altLang="en-US" dirty="0" smtClean="0"/>
              <a:t>重</a:t>
            </a:r>
            <a:r>
              <a:rPr lang="zh-TW" altLang="en-US" dirty="0"/>
              <a:t>度身心障礙者的養護服務。</a:t>
            </a:r>
            <a:endParaRPr lang="en-US" altLang="zh-TW" dirty="0" smtClean="0"/>
          </a:p>
          <a:p>
            <a:pPr marL="0" indent="0">
              <a:buNone/>
            </a:pPr>
            <a:r>
              <a:rPr lang="zh-TW" altLang="en-US" dirty="0"/>
              <a:t> </a:t>
            </a:r>
            <a:r>
              <a:rPr lang="zh-TW" altLang="en-US" dirty="0" smtClean="0"/>
              <a:t>    </a:t>
            </a:r>
            <a:r>
              <a:rPr lang="en-US" altLang="zh-TW" dirty="0" smtClean="0"/>
              <a:t>2.</a:t>
            </a:r>
            <a:r>
              <a:rPr lang="zh-TW" altLang="en-US" dirty="0" smtClean="0"/>
              <a:t>訪問</a:t>
            </a:r>
            <a:r>
              <a:rPr lang="en-US" altLang="zh-TW" dirty="0" smtClean="0"/>
              <a:t>: </a:t>
            </a:r>
            <a:r>
              <a:rPr lang="zh-TW" altLang="en-US" dirty="0" smtClean="0"/>
              <a:t>本會於</a:t>
            </a:r>
            <a:r>
              <a:rPr lang="en-US" altLang="zh-TW" dirty="0" smtClean="0"/>
              <a:t>109</a:t>
            </a:r>
            <a:r>
              <a:rPr lang="zh-TW" altLang="en-US" dirty="0" smtClean="0"/>
              <a:t>年</a:t>
            </a:r>
            <a:r>
              <a:rPr lang="en-US" altLang="zh-TW" dirty="0" smtClean="0"/>
              <a:t>10</a:t>
            </a:r>
            <a:r>
              <a:rPr lang="zh-TW" altLang="en-US" dirty="0" smtClean="0"/>
              <a:t>月</a:t>
            </a:r>
            <a:r>
              <a:rPr lang="en-US" altLang="zh-TW" dirty="0" smtClean="0"/>
              <a:t>21</a:t>
            </a:r>
            <a:r>
              <a:rPr lang="zh-TW" altLang="en-US" dirty="0" smtClean="0"/>
              <a:t>日至育成社會福利金金會訪問陳怡如主任</a:t>
            </a:r>
            <a:endParaRPr lang="en-US" altLang="zh-TW" dirty="0" smtClean="0"/>
          </a:p>
          <a:p>
            <a:pPr marL="0" indent="0">
              <a:buNone/>
            </a:pPr>
            <a:r>
              <a:rPr lang="zh-TW" altLang="en-US" dirty="0"/>
              <a:t> </a:t>
            </a:r>
            <a:r>
              <a:rPr lang="zh-TW" altLang="en-US" dirty="0" smtClean="0"/>
              <a:t>    </a:t>
            </a:r>
            <a:r>
              <a:rPr lang="en-US" altLang="zh-TW" dirty="0" smtClean="0"/>
              <a:t>3.</a:t>
            </a:r>
            <a:r>
              <a:rPr lang="zh-TW" altLang="en-US" dirty="0" smtClean="0"/>
              <a:t>內容</a:t>
            </a:r>
            <a:r>
              <a:rPr lang="en-US" altLang="zh-TW" dirty="0" smtClean="0"/>
              <a:t>:</a:t>
            </a:r>
            <a:r>
              <a:rPr lang="zh-TW" altLang="en-US" dirty="0" smtClean="0"/>
              <a:t>  </a:t>
            </a:r>
            <a:r>
              <a:rPr lang="en-US" altLang="zh-TW" dirty="0" smtClean="0"/>
              <a:t>(1)</a:t>
            </a:r>
            <a:r>
              <a:rPr lang="zh-TW" altLang="en-US" dirty="0" smtClean="0"/>
              <a:t>本會將於</a:t>
            </a:r>
            <a:r>
              <a:rPr lang="en-US" altLang="zh-TW" dirty="0" smtClean="0"/>
              <a:t>110</a:t>
            </a:r>
            <a:r>
              <a:rPr lang="zh-TW" altLang="en-US" dirty="0" smtClean="0"/>
              <a:t>年</a:t>
            </a:r>
            <a:r>
              <a:rPr lang="en-US" altLang="zh-TW" dirty="0" smtClean="0"/>
              <a:t>1</a:t>
            </a:r>
            <a:r>
              <a:rPr lang="zh-TW" altLang="en-US" dirty="0" smtClean="0"/>
              <a:t>月開始</a:t>
            </a:r>
            <a:r>
              <a:rPr lang="en-US" altLang="zh-TW" dirty="0">
                <a:latin typeface="新細明體"/>
                <a:ea typeface="新細明體"/>
              </a:rPr>
              <a:t>，</a:t>
            </a:r>
            <a:r>
              <a:rPr lang="zh-TW" altLang="en-US" dirty="0" smtClean="0"/>
              <a:t>每月提供</a:t>
            </a:r>
            <a:r>
              <a:rPr lang="en-US" altLang="zh-TW" dirty="0" smtClean="0"/>
              <a:t>1</a:t>
            </a:r>
            <a:r>
              <a:rPr lang="zh-TW" altLang="en-US" dirty="0" smtClean="0"/>
              <a:t>箱魚貨及</a:t>
            </a:r>
            <a:r>
              <a:rPr lang="en-US" altLang="zh-TW" dirty="0" smtClean="0"/>
              <a:t>120</a:t>
            </a:r>
            <a:r>
              <a:rPr lang="zh-TW" altLang="en-US" dirty="0" smtClean="0"/>
              <a:t>個麵包至南港養護中</a:t>
            </a:r>
            <a:endParaRPr lang="en-US" altLang="zh-TW" dirty="0" smtClean="0"/>
          </a:p>
          <a:p>
            <a:pPr marL="0" indent="0">
              <a:buNone/>
            </a:pPr>
            <a:r>
              <a:rPr lang="zh-TW" altLang="en-US" dirty="0"/>
              <a:t> </a:t>
            </a:r>
            <a:r>
              <a:rPr lang="zh-TW" altLang="en-US" dirty="0" smtClean="0"/>
              <a:t>                     心</a:t>
            </a:r>
            <a:r>
              <a:rPr lang="en-US" altLang="zh-TW" dirty="0" smtClean="0"/>
              <a:t>,</a:t>
            </a:r>
            <a:r>
              <a:rPr lang="zh-TW" altLang="en-US" dirty="0" smtClean="0"/>
              <a:t>該中心</a:t>
            </a:r>
            <a:r>
              <a:rPr lang="zh-TW" altLang="en-US" dirty="0"/>
              <a:t>一共照顧三十七位年長的身心障礙者</a:t>
            </a:r>
            <a:r>
              <a:rPr lang="en-US" altLang="zh-TW" dirty="0"/>
              <a:t>(</a:t>
            </a:r>
            <a:r>
              <a:rPr lang="zh-TW" altLang="en-US" dirty="0"/>
              <a:t>老</a:t>
            </a:r>
            <a:r>
              <a:rPr lang="zh-TW" altLang="en-US" dirty="0" smtClean="0"/>
              <a:t>憨兒</a:t>
            </a:r>
            <a:r>
              <a:rPr lang="en-US" altLang="zh-TW" dirty="0" smtClean="0"/>
              <a:t>)</a:t>
            </a:r>
            <a:r>
              <a:rPr lang="zh-TW" altLang="en-US" dirty="0" smtClean="0">
                <a:latin typeface="新細明體"/>
                <a:ea typeface="新細明體"/>
              </a:rPr>
              <a:t>，</a:t>
            </a:r>
            <a:r>
              <a:rPr lang="zh-TW" altLang="en-US" dirty="0" smtClean="0"/>
              <a:t>是一個專門為</a:t>
            </a:r>
            <a:endParaRPr lang="en-US" altLang="zh-TW" dirty="0" smtClean="0"/>
          </a:p>
          <a:p>
            <a:pPr marL="0" indent="0">
              <a:buNone/>
            </a:pPr>
            <a:r>
              <a:rPr lang="zh-TW" altLang="en-US" dirty="0"/>
              <a:t> </a:t>
            </a:r>
            <a:r>
              <a:rPr lang="zh-TW" altLang="en-US" dirty="0" smtClean="0"/>
              <a:t>                    「</a:t>
            </a:r>
            <a:r>
              <a:rPr lang="zh-TW" altLang="en-US" dirty="0"/>
              <a:t>心智障礙長者」提供終身安養的</a:t>
            </a:r>
            <a:r>
              <a:rPr lang="zh-TW" altLang="en-US" dirty="0" smtClean="0"/>
              <a:t>家園</a:t>
            </a:r>
            <a:r>
              <a:rPr lang="zh-TW" altLang="en-US" dirty="0" smtClean="0">
                <a:latin typeface="新細明體"/>
                <a:ea typeface="新細明體"/>
              </a:rPr>
              <a:t>。</a:t>
            </a:r>
            <a:endParaRPr lang="en-US" altLang="zh-TW" dirty="0" smtClean="0">
              <a:latin typeface="新細明體"/>
              <a:ea typeface="新細明體"/>
            </a:endParaRPr>
          </a:p>
          <a:p>
            <a:pPr marL="0" indent="0">
              <a:buNone/>
            </a:pPr>
            <a:r>
              <a:rPr lang="en-US" altLang="zh-TW" dirty="0" smtClean="0">
                <a:latin typeface="新細明體"/>
                <a:ea typeface="新細明體"/>
              </a:rPr>
              <a:t>                    (2) </a:t>
            </a:r>
            <a:r>
              <a:rPr lang="zh-TW" altLang="en-US" dirty="0" smtClean="0">
                <a:latin typeface="新細明體"/>
                <a:ea typeface="新細明體"/>
              </a:rPr>
              <a:t>育成基金會將會每三個月進行內部物資短缺調查後</a:t>
            </a:r>
            <a:r>
              <a:rPr lang="en-US" altLang="zh-TW" dirty="0" smtClean="0">
                <a:latin typeface="新細明體"/>
                <a:ea typeface="新細明體"/>
              </a:rPr>
              <a:t>, </a:t>
            </a:r>
            <a:r>
              <a:rPr lang="zh-TW" altLang="en-US" dirty="0" smtClean="0">
                <a:latin typeface="新細明體"/>
                <a:ea typeface="新細明體"/>
              </a:rPr>
              <a:t>呈報本會審核後</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進行捐贈</a:t>
            </a:r>
            <a:r>
              <a:rPr lang="en-US" altLang="zh-TW" dirty="0" smtClean="0">
                <a:latin typeface="新細明體"/>
                <a:ea typeface="新細明體"/>
              </a:rPr>
              <a:t>,</a:t>
            </a:r>
            <a:r>
              <a:rPr lang="zh-TW" altLang="en-US" dirty="0" smtClean="0">
                <a:latin typeface="新細明體"/>
                <a:ea typeface="新細明體"/>
              </a:rPr>
              <a:t>以避免過多物資上的浪費。</a:t>
            </a:r>
            <a:endParaRPr lang="en-US" altLang="zh-TW" dirty="0" smtClean="0">
              <a:latin typeface="新細明體"/>
              <a:ea typeface="新細明體"/>
            </a:endParaRPr>
          </a:p>
          <a:p>
            <a:pPr marL="0" indent="0">
              <a:buNone/>
            </a:pPr>
            <a:endParaRPr lang="en-US" altLang="zh-TW" dirty="0"/>
          </a:p>
          <a:p>
            <a:endParaRPr lang="en-US" altLang="zh-TW" dirty="0"/>
          </a:p>
          <a:p>
            <a:endParaRPr lang="en-US" altLang="zh-TW"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944" y="2492896"/>
            <a:ext cx="172819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5"/>
          </p:nvPr>
        </p:nvSpPr>
        <p:spPr/>
        <p:txBody>
          <a:bodyPr/>
          <a:lstStyle/>
          <a:p>
            <a:fld id="{73DA0BB7-265A-403C-9275-D587AB510EDC}" type="slidenum">
              <a:rPr lang="zh-TW" altLang="en-US" smtClean="0"/>
              <a:t>35</a:t>
            </a:fld>
            <a:endParaRPr lang="zh-TW" altLang="en-US"/>
          </a:p>
        </p:txBody>
      </p:sp>
    </p:spTree>
    <p:extLst>
      <p:ext uri="{BB962C8B-B14F-4D97-AF65-F5344CB8AC3E}">
        <p14:creationId xmlns:p14="http://schemas.microsoft.com/office/powerpoint/2010/main" val="2928252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467544" y="476672"/>
            <a:ext cx="7457256" cy="5997280"/>
          </a:xfrm>
        </p:spPr>
        <p:txBody>
          <a:bodyPr>
            <a:normAutofit fontScale="92500" lnSpcReduction="20000"/>
          </a:bodyPr>
          <a:lstStyle/>
          <a:p>
            <a:endParaRPr lang="en-US" altLang="zh-TW" dirty="0" smtClean="0"/>
          </a:p>
          <a:p>
            <a:r>
              <a:rPr lang="zh-TW" altLang="en-US" dirty="0" smtClean="0"/>
              <a:t>本會於</a:t>
            </a:r>
            <a:r>
              <a:rPr lang="en-US" altLang="zh-TW" dirty="0" smtClean="0"/>
              <a:t>110</a:t>
            </a:r>
            <a:r>
              <a:rPr lang="zh-TW" altLang="en-US" dirty="0" smtClean="0"/>
              <a:t>年</a:t>
            </a:r>
            <a:r>
              <a:rPr lang="en-US" altLang="zh-TW" dirty="0" smtClean="0"/>
              <a:t>1</a:t>
            </a:r>
            <a:r>
              <a:rPr lang="zh-TW" altLang="en-US" dirty="0" smtClean="0"/>
              <a:t>月</a:t>
            </a:r>
            <a:r>
              <a:rPr lang="en-US" altLang="zh-TW" dirty="0" smtClean="0"/>
              <a:t>13</a:t>
            </a:r>
            <a:r>
              <a:rPr lang="zh-TW" altLang="en-US" dirty="0" smtClean="0"/>
              <a:t>日開始每月定期捐贈魚貨及麵包</a:t>
            </a:r>
            <a:r>
              <a:rPr lang="zh-TW" altLang="en-US" dirty="0" smtClean="0">
                <a:latin typeface="新細明體"/>
                <a:ea typeface="新細明體"/>
              </a:rPr>
              <a:t>。</a:t>
            </a:r>
            <a:endParaRPr lang="en-US" altLang="zh-TW" dirty="0" smtClean="0"/>
          </a:p>
          <a:p>
            <a:pPr marL="0" indent="0">
              <a:buNone/>
            </a:pPr>
            <a:r>
              <a:rPr lang="zh-TW" altLang="en-US" dirty="0"/>
              <a:t> </a:t>
            </a:r>
            <a:r>
              <a:rPr lang="zh-TW" altLang="en-US" dirty="0" smtClean="0"/>
              <a:t>  </a:t>
            </a:r>
            <a:r>
              <a:rPr lang="en-US" altLang="zh-TW" dirty="0" smtClean="0">
                <a:latin typeface="新細明體"/>
                <a:ea typeface="新細明體"/>
              </a:rPr>
              <a:t>※</a:t>
            </a:r>
            <a:r>
              <a:rPr lang="zh-TW" altLang="en-US" dirty="0" smtClean="0">
                <a:latin typeface="新細明體"/>
                <a:ea typeface="新細明體"/>
              </a:rPr>
              <a:t>  </a:t>
            </a:r>
            <a:r>
              <a:rPr lang="en-US" altLang="zh-TW" dirty="0" smtClean="0"/>
              <a:t>110</a:t>
            </a:r>
            <a:r>
              <a:rPr lang="zh-TW" altLang="en-US" dirty="0" smtClean="0"/>
              <a:t>年</a:t>
            </a:r>
            <a:r>
              <a:rPr lang="en-US" altLang="zh-TW" dirty="0" smtClean="0"/>
              <a:t>1</a:t>
            </a:r>
            <a:r>
              <a:rPr lang="zh-TW" altLang="en-US" dirty="0" smtClean="0"/>
              <a:t>月</a:t>
            </a:r>
            <a:r>
              <a:rPr lang="en-US" altLang="zh-TW" dirty="0" smtClean="0"/>
              <a:t>13</a:t>
            </a:r>
            <a:r>
              <a:rPr lang="zh-TW" altLang="en-US" dirty="0" smtClean="0"/>
              <a:t>日捐贈</a:t>
            </a:r>
            <a:r>
              <a:rPr lang="en-US" altLang="zh-TW" dirty="0" smtClean="0"/>
              <a:t>: 20</a:t>
            </a:r>
            <a:r>
              <a:rPr lang="zh-TW" altLang="en-US" dirty="0" smtClean="0"/>
              <a:t>公斤鯖魚</a:t>
            </a: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smtClean="0"/>
          </a:p>
          <a:p>
            <a:pPr marL="0" indent="0">
              <a:buNone/>
            </a:pPr>
            <a:r>
              <a:rPr lang="zh-TW" altLang="en-US" dirty="0" smtClean="0"/>
              <a:t>  </a:t>
            </a: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36</a:t>
            </a:fld>
            <a:endParaRPr lang="zh-TW" altLang="en-US"/>
          </a:p>
        </p:txBody>
      </p:sp>
      <p:pic>
        <p:nvPicPr>
          <p:cNvPr id="5" name="圖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28800"/>
            <a:ext cx="4176464" cy="3600400"/>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636912"/>
            <a:ext cx="220677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987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600" b="1" dirty="0" smtClean="0">
                <a:solidFill>
                  <a:srgbClr val="FF0000"/>
                </a:solidFill>
              </a:rPr>
              <a:t>110</a:t>
            </a:r>
            <a:r>
              <a:rPr lang="zh-TW" altLang="en-US" sz="3600" b="1" dirty="0" smtClean="0">
                <a:solidFill>
                  <a:srgbClr val="FF0000"/>
                </a:solidFill>
              </a:rPr>
              <a:t>年度預計執行案件報告</a:t>
            </a:r>
            <a:r>
              <a:rPr lang="en-US" altLang="zh-TW" sz="3600" b="1" dirty="0" smtClean="0">
                <a:solidFill>
                  <a:srgbClr val="FF0000"/>
                </a:solidFill>
              </a:rPr>
              <a:t/>
            </a:r>
            <a:br>
              <a:rPr lang="en-US" altLang="zh-TW" sz="3600" b="1" dirty="0" smtClean="0">
                <a:solidFill>
                  <a:srgbClr val="FF0000"/>
                </a:solidFill>
              </a:rPr>
            </a:br>
            <a:endParaRPr lang="zh-TW" altLang="en-US" sz="3600" b="1" dirty="0">
              <a:solidFill>
                <a:srgbClr val="FF0000"/>
              </a:solidFill>
            </a:endParaRPr>
          </a:p>
        </p:txBody>
      </p:sp>
      <p:sp>
        <p:nvSpPr>
          <p:cNvPr id="3" name="內容版面配置區 2"/>
          <p:cNvSpPr>
            <a:spLocks noGrp="1"/>
          </p:cNvSpPr>
          <p:nvPr>
            <p:ph sz="quarter" idx="1"/>
          </p:nvPr>
        </p:nvSpPr>
        <p:spPr>
          <a:xfrm>
            <a:off x="212294" y="954408"/>
            <a:ext cx="8320146" cy="5637240"/>
          </a:xfrm>
        </p:spPr>
        <p:txBody>
          <a:bodyPr>
            <a:normAutofit fontScale="92500" lnSpcReduction="10000"/>
          </a:bodyPr>
          <a:lstStyle/>
          <a:p>
            <a:r>
              <a:rPr lang="zh-TW" altLang="en-US" b="1" dirty="0" smtClean="0"/>
              <a:t>四 </a:t>
            </a:r>
            <a:r>
              <a:rPr lang="zh-TW" altLang="en-US" b="1" dirty="0" smtClean="0">
                <a:latin typeface="新細明體"/>
                <a:ea typeface="新細明體"/>
              </a:rPr>
              <a:t>、</a:t>
            </a:r>
            <a:r>
              <a:rPr lang="zh-TW" altLang="en-US" b="1" dirty="0" smtClean="0"/>
              <a:t>樂山</a:t>
            </a:r>
            <a:r>
              <a:rPr lang="zh-TW" altLang="en-US" b="1" dirty="0"/>
              <a:t>園社會福利慈善事業</a:t>
            </a:r>
            <a:r>
              <a:rPr lang="zh-TW" altLang="en-US" b="1" dirty="0" smtClean="0"/>
              <a:t>基金會</a:t>
            </a:r>
            <a:r>
              <a:rPr lang="en-US" altLang="zh-TW" b="1" dirty="0" smtClean="0"/>
              <a:t>-</a:t>
            </a:r>
            <a:r>
              <a:rPr lang="zh-TW" altLang="en-US" b="1" dirty="0" smtClean="0"/>
              <a:t>樂山教養院</a:t>
            </a:r>
            <a:endParaRPr lang="en-US" altLang="zh-TW" b="1" dirty="0" smtClean="0"/>
          </a:p>
          <a:p>
            <a:pPr marL="0" indent="0">
              <a:buNone/>
            </a:pPr>
            <a:r>
              <a:rPr lang="zh-TW" altLang="en-US" sz="1900" dirty="0"/>
              <a:t> </a:t>
            </a:r>
            <a:r>
              <a:rPr lang="zh-TW" altLang="en-US" sz="1900" dirty="0" smtClean="0"/>
              <a:t>    </a:t>
            </a:r>
            <a:r>
              <a:rPr lang="en-US" altLang="zh-TW" sz="1900" dirty="0" smtClean="0"/>
              <a:t>1</a:t>
            </a:r>
            <a:r>
              <a:rPr lang="en-US" altLang="zh-TW" sz="1800" dirty="0"/>
              <a:t>.</a:t>
            </a:r>
            <a:r>
              <a:rPr lang="zh-TW" altLang="en-US" sz="1700" dirty="0"/>
              <a:t>簡介</a:t>
            </a:r>
            <a:r>
              <a:rPr lang="en-US" altLang="zh-TW" sz="1700" dirty="0" smtClean="0"/>
              <a:t>:</a:t>
            </a:r>
            <a:r>
              <a:rPr lang="zh-TW" altLang="en-US" sz="1700" dirty="0" smtClean="0"/>
              <a:t>樂山教養</a:t>
            </a:r>
            <a:r>
              <a:rPr lang="zh-TW" altLang="en-US" sz="1700" dirty="0"/>
              <a:t>院位處新北市八里區，已有</a:t>
            </a:r>
            <a:r>
              <a:rPr lang="en-US" altLang="zh-TW" sz="1700" dirty="0"/>
              <a:t>80</a:t>
            </a:r>
            <a:r>
              <a:rPr lang="zh-TW" altLang="en-US" sz="1700" dirty="0"/>
              <a:t>年的歷史，</a:t>
            </a:r>
            <a:r>
              <a:rPr lang="en-US" altLang="zh-TW" sz="1700" dirty="0"/>
              <a:t>1934</a:t>
            </a:r>
            <a:r>
              <a:rPr lang="zh-TW" altLang="en-US" sz="1700" dirty="0"/>
              <a:t>年由英籍</a:t>
            </a:r>
            <a:r>
              <a:rPr lang="zh-TW" altLang="en-US" sz="1700" dirty="0" smtClean="0"/>
              <a:t>傳</a:t>
            </a:r>
            <a:endParaRPr lang="en-US" altLang="zh-TW" sz="1700" dirty="0" smtClean="0"/>
          </a:p>
          <a:p>
            <a:pPr marL="0" indent="0">
              <a:buNone/>
            </a:pPr>
            <a:r>
              <a:rPr lang="zh-TW" altLang="en-US" sz="1700" dirty="0" smtClean="0"/>
              <a:t>                 教士</a:t>
            </a:r>
            <a:r>
              <a:rPr lang="zh-TW" altLang="en-US" sz="1700" dirty="0"/>
              <a:t>戴仁壽醫師創院。院生多數來自較困難的弱勢</a:t>
            </a:r>
            <a:r>
              <a:rPr lang="zh-TW" altLang="en-US" sz="1700" dirty="0" smtClean="0"/>
              <a:t>家庭，</a:t>
            </a:r>
            <a:r>
              <a:rPr lang="zh-TW" altLang="en-US" sz="1700" dirty="0"/>
              <a:t>部分院</a:t>
            </a:r>
            <a:r>
              <a:rPr lang="zh-TW" altLang="en-US" sz="1700" dirty="0" smtClean="0"/>
              <a:t>生</a:t>
            </a:r>
            <a:endParaRPr lang="en-US" altLang="zh-TW" sz="1700" dirty="0" smtClean="0"/>
          </a:p>
          <a:p>
            <a:pPr marL="0" indent="0">
              <a:buNone/>
            </a:pPr>
            <a:r>
              <a:rPr lang="zh-TW" altLang="en-US" sz="1700" dirty="0"/>
              <a:t> </a:t>
            </a:r>
            <a:r>
              <a:rPr lang="zh-TW" altLang="en-US" sz="1700" dirty="0" smtClean="0"/>
              <a:t>                甚至</a:t>
            </a:r>
            <a:r>
              <a:rPr lang="zh-TW" altLang="en-US" sz="1700" dirty="0"/>
              <a:t>從小由社會局轉介，沒有任何親屬。院生包括智能障礙、腦性</a:t>
            </a:r>
            <a:r>
              <a:rPr lang="zh-TW" altLang="en-US" sz="1700" dirty="0" smtClean="0"/>
              <a:t>麻</a:t>
            </a:r>
            <a:endParaRPr lang="en-US" altLang="zh-TW" sz="1700" dirty="0" smtClean="0"/>
          </a:p>
          <a:p>
            <a:pPr marL="0" indent="0">
              <a:buNone/>
            </a:pPr>
            <a:r>
              <a:rPr lang="zh-TW" altLang="en-US" sz="1700" dirty="0"/>
              <a:t> </a:t>
            </a:r>
            <a:r>
              <a:rPr lang="zh-TW" altLang="en-US" sz="1700" dirty="0" smtClean="0"/>
              <a:t>                痺</a:t>
            </a:r>
            <a:r>
              <a:rPr lang="zh-TW" altLang="en-US" sz="1700" dirty="0"/>
              <a:t>、唐氏症、自閉症</a:t>
            </a:r>
            <a:r>
              <a:rPr lang="en-US" altLang="zh-TW" sz="1700" dirty="0"/>
              <a:t>…</a:t>
            </a:r>
            <a:r>
              <a:rPr lang="zh-TW" altLang="en-US" sz="1700" dirty="0"/>
              <a:t>，甚至伴隨視障、肢障</a:t>
            </a:r>
            <a:r>
              <a:rPr lang="en-US" altLang="zh-TW" sz="1700" dirty="0"/>
              <a:t>…</a:t>
            </a:r>
            <a:r>
              <a:rPr lang="zh-TW" altLang="en-US" sz="1700" dirty="0"/>
              <a:t>等多重障礙；</a:t>
            </a:r>
            <a:r>
              <a:rPr lang="zh-TW" altLang="en-US" sz="1700" dirty="0" smtClean="0"/>
              <a:t>大多</a:t>
            </a:r>
            <a:endParaRPr lang="en-US" altLang="zh-TW" sz="1700" dirty="0" smtClean="0"/>
          </a:p>
          <a:p>
            <a:pPr marL="0" indent="0">
              <a:buNone/>
            </a:pPr>
            <a:r>
              <a:rPr lang="zh-TW" altLang="en-US" sz="1700" dirty="0"/>
              <a:t> </a:t>
            </a:r>
            <a:r>
              <a:rPr lang="zh-TW" altLang="en-US" sz="1700" dirty="0" smtClean="0"/>
              <a:t>                為重</a:t>
            </a:r>
            <a:r>
              <a:rPr lang="zh-TW" altLang="en-US" sz="1700" dirty="0"/>
              <a:t>度以上的身心障礙</a:t>
            </a:r>
            <a:r>
              <a:rPr lang="zh-TW" altLang="en-US" sz="1700" dirty="0" smtClean="0"/>
              <a:t>者共</a:t>
            </a:r>
            <a:r>
              <a:rPr lang="en-US" altLang="zh-TW" sz="1700" dirty="0" smtClean="0"/>
              <a:t>126</a:t>
            </a:r>
            <a:r>
              <a:rPr lang="zh-TW" altLang="en-US" sz="1700" dirty="0" smtClean="0"/>
              <a:t>位，</a:t>
            </a:r>
            <a:r>
              <a:rPr lang="zh-TW" altLang="en-US" sz="1700" dirty="0"/>
              <a:t>其中有數十位是必須臥床的極</a:t>
            </a:r>
            <a:r>
              <a:rPr lang="zh-TW" altLang="en-US" sz="1700" dirty="0" smtClean="0"/>
              <a:t>重</a:t>
            </a:r>
            <a:endParaRPr lang="en-US" altLang="zh-TW" sz="1700" dirty="0" smtClean="0"/>
          </a:p>
          <a:p>
            <a:pPr marL="0" indent="0">
              <a:buNone/>
            </a:pPr>
            <a:r>
              <a:rPr lang="zh-TW" altLang="en-US" sz="1700" dirty="0"/>
              <a:t> </a:t>
            </a:r>
            <a:r>
              <a:rPr lang="zh-TW" altLang="en-US" sz="1700" dirty="0" smtClean="0"/>
              <a:t>                 度</a:t>
            </a:r>
            <a:r>
              <a:rPr lang="zh-TW" altLang="en-US" sz="1700" dirty="0"/>
              <a:t>者。</a:t>
            </a:r>
            <a:endParaRPr lang="en-US" altLang="zh-TW" sz="1700" dirty="0"/>
          </a:p>
          <a:p>
            <a:pPr marL="0" indent="0">
              <a:buNone/>
            </a:pPr>
            <a:r>
              <a:rPr lang="zh-TW" altLang="en-US" sz="1700" dirty="0"/>
              <a:t>   </a:t>
            </a:r>
            <a:r>
              <a:rPr lang="zh-TW" altLang="en-US" sz="1700" dirty="0" smtClean="0"/>
              <a:t>    </a:t>
            </a:r>
            <a:r>
              <a:rPr lang="en-US" altLang="zh-TW" sz="1700" dirty="0" smtClean="0"/>
              <a:t>2.</a:t>
            </a:r>
            <a:r>
              <a:rPr lang="zh-TW" altLang="en-US" sz="1700" dirty="0" smtClean="0"/>
              <a:t> 協助</a:t>
            </a:r>
            <a:r>
              <a:rPr lang="en-US" altLang="zh-TW" sz="1700" dirty="0" smtClean="0"/>
              <a:t>: </a:t>
            </a:r>
            <a:r>
              <a:rPr lang="zh-TW" altLang="en-US" sz="1700" dirty="0" smtClean="0"/>
              <a:t>依據</a:t>
            </a:r>
            <a:r>
              <a:rPr lang="en-US" altLang="zh-TW" sz="1700" dirty="0" smtClean="0"/>
              <a:t>110</a:t>
            </a:r>
            <a:r>
              <a:rPr lang="zh-TW" altLang="en-US" sz="1700" dirty="0" smtClean="0"/>
              <a:t>年</a:t>
            </a:r>
            <a:r>
              <a:rPr lang="en-US" altLang="zh-TW" sz="1700" dirty="0" smtClean="0"/>
              <a:t>1</a:t>
            </a:r>
            <a:r>
              <a:rPr lang="zh-TW" altLang="en-US" sz="1700" dirty="0" smtClean="0"/>
              <a:t>月</a:t>
            </a:r>
            <a:r>
              <a:rPr lang="en-US" altLang="zh-TW" sz="1700" dirty="0" smtClean="0"/>
              <a:t>19</a:t>
            </a:r>
            <a:r>
              <a:rPr lang="zh-TW" altLang="en-US" sz="1700" dirty="0" smtClean="0"/>
              <a:t>日當日參訪</a:t>
            </a:r>
            <a:r>
              <a:rPr lang="en-US" altLang="zh-TW" sz="1700" dirty="0" smtClean="0"/>
              <a:t>, </a:t>
            </a:r>
            <a:r>
              <a:rPr lang="zh-TW" altLang="en-US" sz="1700" dirty="0" smtClean="0"/>
              <a:t>得知院內急需以下物資</a:t>
            </a:r>
            <a:endParaRPr lang="en-US" altLang="zh-TW" sz="1700" dirty="0"/>
          </a:p>
          <a:p>
            <a:pPr marL="0" indent="0">
              <a:buNone/>
            </a:pPr>
            <a:r>
              <a:rPr lang="zh-TW" altLang="en-US" sz="1700" dirty="0" smtClean="0"/>
              <a:t>                     </a:t>
            </a:r>
            <a:r>
              <a:rPr lang="en-US" altLang="zh-TW" sz="1700" dirty="0" smtClean="0"/>
              <a:t>(1)</a:t>
            </a:r>
            <a:r>
              <a:rPr lang="zh-TW" altLang="en-US" sz="1700" dirty="0" smtClean="0"/>
              <a:t> 潔牙</a:t>
            </a:r>
            <a:r>
              <a:rPr lang="en-US" altLang="zh-TW" sz="1700" dirty="0" smtClean="0"/>
              <a:t>:</a:t>
            </a:r>
            <a:r>
              <a:rPr lang="zh-TW" altLang="en-US" sz="1700" dirty="0" smtClean="0"/>
              <a:t> 可幫助院生口腔衛生清潔</a:t>
            </a:r>
            <a:r>
              <a:rPr lang="en-US" altLang="zh-TW" sz="1700" dirty="0" smtClean="0"/>
              <a:t>,</a:t>
            </a:r>
            <a:r>
              <a:rPr lang="zh-TW" altLang="en-US" sz="1700" dirty="0"/>
              <a:t>加強</a:t>
            </a:r>
            <a:r>
              <a:rPr lang="zh-TW" altLang="en-US" sz="1700" dirty="0" smtClean="0"/>
              <a:t>口腔咀嚼能力</a:t>
            </a:r>
            <a:r>
              <a:rPr lang="en-US" altLang="zh-TW" sz="1700" dirty="0" smtClean="0"/>
              <a:t>,</a:t>
            </a:r>
            <a:r>
              <a:rPr lang="zh-TW" altLang="en-US" sz="1700" dirty="0" smtClean="0"/>
              <a:t>提升免疫力</a:t>
            </a:r>
            <a:r>
              <a:rPr lang="en-US" altLang="zh-TW" sz="1700" dirty="0" smtClean="0"/>
              <a:t> </a:t>
            </a:r>
          </a:p>
          <a:p>
            <a:pPr marL="0" indent="0">
              <a:buNone/>
            </a:pPr>
            <a:r>
              <a:rPr lang="zh-TW" altLang="en-US" sz="1700" dirty="0"/>
              <a:t> </a:t>
            </a:r>
            <a:r>
              <a:rPr lang="zh-TW" altLang="en-US" sz="1700" dirty="0" smtClean="0"/>
              <a:t>                                    </a:t>
            </a:r>
            <a:r>
              <a:rPr lang="ja-JP" altLang="en-US" sz="1700" dirty="0"/>
              <a:t>①</a:t>
            </a:r>
            <a:r>
              <a:rPr lang="zh-TW" altLang="en-US" sz="1700" dirty="0" smtClean="0"/>
              <a:t> 牙刷  </a:t>
            </a:r>
            <a:r>
              <a:rPr lang="ja-JP" altLang="en-US" sz="1700" dirty="0" smtClean="0"/>
              <a:t>②</a:t>
            </a:r>
            <a:r>
              <a:rPr lang="zh-TW" altLang="en-US" sz="1700" dirty="0" smtClean="0"/>
              <a:t> 牙間刷 </a:t>
            </a:r>
            <a:r>
              <a:rPr lang="ja-JP" altLang="en-US" sz="1700" dirty="0" smtClean="0"/>
              <a:t>③</a:t>
            </a:r>
            <a:r>
              <a:rPr lang="zh-TW" altLang="en-US" sz="1700" dirty="0" smtClean="0"/>
              <a:t> 矽膠手套 </a:t>
            </a:r>
            <a:endParaRPr lang="en-US" altLang="zh-TW" sz="1700" dirty="0" smtClean="0"/>
          </a:p>
          <a:p>
            <a:pPr marL="0" indent="0">
              <a:buNone/>
            </a:pPr>
            <a:r>
              <a:rPr lang="ja-JP" altLang="en-US" sz="1700" dirty="0"/>
              <a:t>　</a:t>
            </a:r>
            <a:r>
              <a:rPr lang="ja-JP" altLang="en-US" sz="1700" dirty="0" smtClean="0"/>
              <a:t>　　　　　</a:t>
            </a:r>
            <a:r>
              <a:rPr lang="zh-TW" altLang="en-US" sz="1700" dirty="0" smtClean="0"/>
              <a:t>       </a:t>
            </a:r>
            <a:r>
              <a:rPr lang="en-US" altLang="zh-TW" sz="1700" dirty="0" smtClean="0"/>
              <a:t>(</a:t>
            </a:r>
            <a:r>
              <a:rPr lang="en-US" altLang="ja-JP" sz="1700" dirty="0" smtClean="0"/>
              <a:t>2</a:t>
            </a:r>
            <a:r>
              <a:rPr lang="en-US" altLang="zh-TW" sz="1700" dirty="0" smtClean="0"/>
              <a:t>)</a:t>
            </a:r>
            <a:r>
              <a:rPr lang="zh-TW" altLang="en-US" sz="1700" dirty="0" smtClean="0"/>
              <a:t>水果</a:t>
            </a:r>
            <a:r>
              <a:rPr lang="ja-JP" altLang="en-US" sz="1700" dirty="0" smtClean="0"/>
              <a:t>：　</a:t>
            </a:r>
            <a:r>
              <a:rPr lang="zh-TW" altLang="en-US" sz="1700" dirty="0" smtClean="0"/>
              <a:t>目前每兩天一次水果</a:t>
            </a:r>
            <a:r>
              <a:rPr lang="en-US" altLang="zh-TW" sz="1700" dirty="0" smtClean="0"/>
              <a:t>, </a:t>
            </a:r>
            <a:r>
              <a:rPr lang="zh-TW" altLang="en-US" sz="1700" dirty="0" smtClean="0"/>
              <a:t>希望可以增加院生水果攝取量</a:t>
            </a:r>
            <a:r>
              <a:rPr lang="zh-TW" altLang="en-US" sz="1700" dirty="0" smtClean="0">
                <a:latin typeface="新細明體"/>
                <a:ea typeface="新細明體"/>
              </a:rPr>
              <a:t>。</a:t>
            </a:r>
            <a:endParaRPr lang="en-US" altLang="zh-TW" sz="1700" dirty="0" smtClean="0"/>
          </a:p>
          <a:p>
            <a:pPr marL="0" indent="0">
              <a:buNone/>
            </a:pPr>
            <a:r>
              <a:rPr lang="zh-TW" altLang="en-US" sz="1700" dirty="0"/>
              <a:t> </a:t>
            </a:r>
            <a:r>
              <a:rPr lang="zh-TW" altLang="en-US" sz="1700" dirty="0" smtClean="0"/>
              <a:t>             以上物資</a:t>
            </a:r>
            <a:r>
              <a:rPr lang="en-US" altLang="zh-TW" sz="1700" dirty="0" smtClean="0"/>
              <a:t>, </a:t>
            </a:r>
            <a:r>
              <a:rPr lang="zh-TW" altLang="en-US" sz="1700" dirty="0" smtClean="0"/>
              <a:t>經樂山教養院數量統計後</a:t>
            </a:r>
            <a:r>
              <a:rPr lang="en-US" altLang="zh-TW" sz="1700" dirty="0" smtClean="0"/>
              <a:t>, </a:t>
            </a:r>
            <a:r>
              <a:rPr lang="zh-TW" altLang="en-US" sz="1700" dirty="0" smtClean="0"/>
              <a:t>送請本會理監事審核通過後執行</a:t>
            </a:r>
            <a:r>
              <a:rPr lang="zh-TW" altLang="en-US" sz="1700" dirty="0" smtClean="0">
                <a:latin typeface="新細明體"/>
                <a:ea typeface="新細明體"/>
              </a:rPr>
              <a:t>。</a:t>
            </a:r>
            <a:endParaRPr lang="en-US" altLang="zh-TW" sz="1700" dirty="0" smtClean="0"/>
          </a:p>
          <a:p>
            <a:pPr marL="0" indent="0">
              <a:buNone/>
            </a:pPr>
            <a:r>
              <a:rPr lang="zh-TW" altLang="en-US" sz="1700" dirty="0"/>
              <a:t> </a:t>
            </a:r>
            <a:r>
              <a:rPr lang="zh-TW" altLang="en-US" sz="1700" dirty="0" smtClean="0"/>
              <a:t>       </a:t>
            </a:r>
            <a:r>
              <a:rPr lang="en-US" altLang="zh-TW" sz="1700" dirty="0" smtClean="0"/>
              <a:t>3.</a:t>
            </a:r>
            <a:r>
              <a:rPr lang="zh-TW" altLang="en-US" sz="1700" dirty="0" smtClean="0"/>
              <a:t>披薩車活動</a:t>
            </a:r>
            <a:r>
              <a:rPr lang="en-US" altLang="zh-TW" sz="1700" dirty="0" smtClean="0"/>
              <a:t>:</a:t>
            </a:r>
            <a:r>
              <a:rPr lang="zh-TW" altLang="en-US" sz="1700" dirty="0"/>
              <a:t> </a:t>
            </a:r>
            <a:r>
              <a:rPr lang="zh-TW" altLang="en-US" sz="1700" dirty="0" smtClean="0"/>
              <a:t>每月院生都會有一次快樂餐</a:t>
            </a:r>
            <a:r>
              <a:rPr lang="en-US" altLang="zh-TW" sz="1700" dirty="0" smtClean="0"/>
              <a:t>(</a:t>
            </a:r>
            <a:r>
              <a:rPr lang="zh-TW" altLang="en-US" sz="1700" dirty="0" smtClean="0"/>
              <a:t>非營養師調配</a:t>
            </a:r>
            <a:r>
              <a:rPr lang="en-US" altLang="zh-TW" sz="1700" dirty="0" smtClean="0"/>
              <a:t>), </a:t>
            </a:r>
            <a:r>
              <a:rPr lang="zh-TW" altLang="en-US" sz="1700" dirty="0" smtClean="0"/>
              <a:t>故本會配合快樂 </a:t>
            </a:r>
            <a:endParaRPr lang="en-US" altLang="zh-TW" sz="1700" dirty="0" smtClean="0"/>
          </a:p>
          <a:p>
            <a:pPr marL="0" indent="0">
              <a:buNone/>
            </a:pPr>
            <a:r>
              <a:rPr lang="zh-TW" altLang="en-US" sz="1700" dirty="0"/>
              <a:t> </a:t>
            </a:r>
            <a:r>
              <a:rPr lang="zh-TW" altLang="en-US" sz="1700" dirty="0" smtClean="0"/>
              <a:t>                              餐舉行披薩車活動</a:t>
            </a:r>
            <a:r>
              <a:rPr lang="en-US" altLang="zh-TW" sz="1700" dirty="0" smtClean="0"/>
              <a:t>, </a:t>
            </a:r>
            <a:r>
              <a:rPr lang="zh-TW" altLang="en-US" sz="1700" dirty="0" smtClean="0"/>
              <a:t>讓每位院生都可以品嘗不同口味的披薩</a:t>
            </a:r>
            <a:r>
              <a:rPr lang="en-US" altLang="zh-TW" sz="1700" dirty="0">
                <a:latin typeface="新細明體"/>
                <a:ea typeface="新細明體"/>
              </a:rPr>
              <a:t>。</a:t>
            </a:r>
            <a:endParaRPr lang="en-US" altLang="zh-TW" sz="1700" dirty="0" smtClean="0"/>
          </a:p>
          <a:p>
            <a:pPr marL="0" indent="0">
              <a:buNone/>
            </a:pPr>
            <a:endParaRPr lang="en-US" altLang="zh-TW" sz="1900" dirty="0"/>
          </a:p>
          <a:p>
            <a:pPr marL="0" indent="0">
              <a:buNone/>
            </a:pPr>
            <a:r>
              <a:rPr lang="zh-TW" altLang="en-US" sz="1900" dirty="0"/>
              <a:t>     </a:t>
            </a:r>
            <a:r>
              <a:rPr lang="zh-TW" altLang="en-US" sz="1900" dirty="0" smtClean="0"/>
              <a:t>      </a:t>
            </a:r>
            <a:endParaRPr lang="en-US" altLang="zh-TW" sz="1900" dirty="0"/>
          </a:p>
          <a:p>
            <a:pPr marL="0" indent="0">
              <a:buNone/>
            </a:pPr>
            <a:r>
              <a:rPr lang="zh-TW" altLang="en-US" sz="1900" dirty="0"/>
              <a:t>     </a:t>
            </a:r>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37</a:t>
            </a:fld>
            <a:endParaRPr lang="zh-TW"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048" y="5258462"/>
            <a:ext cx="2880320" cy="1535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229200"/>
            <a:ext cx="2347382" cy="159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5442012"/>
            <a:ext cx="2106496" cy="116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334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val="3924897655"/>
              </p:ext>
            </p:extLst>
          </p:nvPr>
        </p:nvGraphicFramePr>
        <p:xfrm>
          <a:off x="649296" y="1124744"/>
          <a:ext cx="7539607" cy="4392488"/>
        </p:xfrm>
        <a:graphic>
          <a:graphicData uri="http://schemas.openxmlformats.org/drawingml/2006/table">
            <a:tbl>
              <a:tblPr firstRow="1" firstCol="1" bandRow="1"/>
              <a:tblGrid>
                <a:gridCol w="1398747"/>
                <a:gridCol w="2606234"/>
                <a:gridCol w="604974"/>
                <a:gridCol w="604974"/>
                <a:gridCol w="2324678"/>
              </a:tblGrid>
              <a:tr h="232351">
                <a:tc>
                  <a:txBody>
                    <a:bodyPr/>
                    <a:lstStyle/>
                    <a:p>
                      <a:pPr algn="ctr">
                        <a:spcAft>
                          <a:spcPts val="0"/>
                        </a:spcAft>
                      </a:pPr>
                      <a:r>
                        <a:rPr lang="zh-TW" sz="1400" b="1" kern="100" dirty="0">
                          <a:effectLst/>
                          <a:latin typeface="Calibri"/>
                          <a:ea typeface="標楷體"/>
                          <a:cs typeface="Times New Roman"/>
                        </a:rPr>
                        <a:t>品名 </a:t>
                      </a:r>
                      <a:endParaRPr lang="zh-TW" sz="1400" kern="100" dirty="0">
                        <a:effectLst/>
                        <a:latin typeface="Calibri"/>
                        <a:ea typeface="新細明體"/>
                        <a:cs typeface="Times New Roman"/>
                      </a:endParaRPr>
                    </a:p>
                  </a:txBody>
                  <a:tcPr marL="66319" marR="663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b="1" kern="100" dirty="0">
                          <a:effectLst/>
                          <a:latin typeface="Calibri"/>
                          <a:ea typeface="標楷體"/>
                          <a:cs typeface="Times New Roman"/>
                        </a:rPr>
                        <a:t>規格說明 </a:t>
                      </a:r>
                      <a:endParaRPr lang="zh-TW" sz="1400" kern="100" dirty="0">
                        <a:effectLst/>
                        <a:latin typeface="Calibri"/>
                        <a:ea typeface="新細明體"/>
                        <a:cs typeface="Times New Roman"/>
                      </a:endParaRPr>
                    </a:p>
                  </a:txBody>
                  <a:tcPr marL="66319" marR="663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b="1" kern="100">
                          <a:effectLst/>
                          <a:latin typeface="Calibri"/>
                          <a:ea typeface="標楷體"/>
                          <a:cs typeface="Times New Roman"/>
                        </a:rPr>
                        <a:t>數量 </a:t>
                      </a:r>
                      <a:endParaRPr lang="zh-TW" sz="1400" kern="100">
                        <a:effectLst/>
                        <a:latin typeface="Calibri"/>
                        <a:ea typeface="新細明體"/>
                        <a:cs typeface="Times New Roman"/>
                      </a:endParaRPr>
                    </a:p>
                  </a:txBody>
                  <a:tcPr marL="66319" marR="663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b="1" kern="100">
                          <a:effectLst/>
                          <a:latin typeface="Calibri"/>
                          <a:ea typeface="標楷體"/>
                          <a:cs typeface="Times New Roman"/>
                        </a:rPr>
                        <a:t>單位 </a:t>
                      </a:r>
                      <a:endParaRPr lang="zh-TW" sz="1400" kern="100">
                        <a:effectLst/>
                        <a:latin typeface="Calibri"/>
                        <a:ea typeface="新細明體"/>
                        <a:cs typeface="Times New Roman"/>
                      </a:endParaRPr>
                    </a:p>
                  </a:txBody>
                  <a:tcPr marL="66319" marR="663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b="1" kern="100">
                          <a:effectLst/>
                          <a:latin typeface="Calibri"/>
                          <a:ea typeface="標楷體"/>
                          <a:cs typeface="Times New Roman"/>
                        </a:rPr>
                        <a:t>用途 </a:t>
                      </a:r>
                      <a:endParaRPr lang="zh-TW" sz="1400" kern="100">
                        <a:effectLst/>
                        <a:latin typeface="Calibri"/>
                        <a:ea typeface="新細明體"/>
                        <a:cs typeface="Times New Roman"/>
                      </a:endParaRPr>
                    </a:p>
                  </a:txBody>
                  <a:tcPr marL="66319" marR="663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555">
                <a:tc>
                  <a:txBody>
                    <a:bodyPr/>
                    <a:lstStyle/>
                    <a:p>
                      <a:pPr>
                        <a:spcAft>
                          <a:spcPts val="0"/>
                        </a:spcAft>
                      </a:pPr>
                      <a:r>
                        <a:rPr lang="en-US" sz="1400" kern="100" dirty="0">
                          <a:effectLst/>
                          <a:latin typeface="標楷體"/>
                          <a:ea typeface="新細明體"/>
                          <a:cs typeface="Times New Roman"/>
                        </a:rPr>
                        <a:t>3M</a:t>
                      </a:r>
                      <a:r>
                        <a:rPr lang="zh-TW" sz="1400" kern="100" dirty="0">
                          <a:effectLst/>
                          <a:latin typeface="Calibri"/>
                          <a:ea typeface="標楷體"/>
                          <a:cs typeface="Times New Roman"/>
                        </a:rPr>
                        <a:t>牙間刷</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3M </a:t>
                      </a:r>
                      <a:r>
                        <a:rPr lang="zh-TW" sz="1400" kern="100" dirty="0">
                          <a:solidFill>
                            <a:srgbClr val="000000"/>
                          </a:solidFill>
                          <a:effectLst/>
                          <a:latin typeface="Calibri"/>
                          <a:ea typeface="標楷體"/>
                          <a:cs typeface="Times New Roman"/>
                        </a:rPr>
                        <a:t>護牙牙間刷</a:t>
                      </a:r>
                      <a:r>
                        <a:rPr lang="en-US" sz="1400" kern="100" dirty="0">
                          <a:solidFill>
                            <a:srgbClr val="000000"/>
                          </a:solidFill>
                          <a:effectLst/>
                          <a:latin typeface="Calibri"/>
                          <a:ea typeface="標楷體"/>
                          <a:cs typeface="Times New Roman"/>
                        </a:rPr>
                        <a:t>-L</a:t>
                      </a:r>
                      <a:r>
                        <a:rPr lang="zh-TW" sz="1400" kern="100" dirty="0">
                          <a:solidFill>
                            <a:srgbClr val="000000"/>
                          </a:solidFill>
                          <a:effectLst/>
                          <a:latin typeface="Calibri"/>
                          <a:ea typeface="標楷體"/>
                          <a:cs typeface="Times New Roman"/>
                        </a:rPr>
                        <a:t>型</a:t>
                      </a:r>
                      <a:r>
                        <a:rPr lang="en-US" sz="1400" kern="100" dirty="0">
                          <a:solidFill>
                            <a:srgbClr val="000000"/>
                          </a:solidFill>
                          <a:effectLst/>
                          <a:latin typeface="Calibri"/>
                          <a:ea typeface="標楷體"/>
                          <a:cs typeface="Times New Roman"/>
                        </a:rPr>
                        <a:t>-SSS-0.7mm-12</a:t>
                      </a:r>
                      <a:r>
                        <a:rPr lang="zh-TW" sz="1400" kern="100" dirty="0">
                          <a:solidFill>
                            <a:srgbClr val="000000"/>
                          </a:solidFill>
                          <a:effectLst/>
                          <a:latin typeface="Calibri"/>
                          <a:ea typeface="標楷體"/>
                          <a:cs typeface="Times New Roman"/>
                        </a:rPr>
                        <a:t>入裝</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4</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盒</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服務使用者餐後牙齒清潔所需。</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555">
                <a:tc>
                  <a:txBody>
                    <a:bodyPr/>
                    <a:lstStyle/>
                    <a:p>
                      <a:pPr>
                        <a:spcAft>
                          <a:spcPts val="0"/>
                        </a:spcAft>
                      </a:pPr>
                      <a:r>
                        <a:rPr lang="en-US" sz="1400" kern="100">
                          <a:effectLst/>
                          <a:latin typeface="標楷體"/>
                          <a:ea typeface="新細明體"/>
                          <a:cs typeface="Times New Roman"/>
                        </a:rPr>
                        <a:t>3M</a:t>
                      </a:r>
                      <a:r>
                        <a:rPr lang="zh-TW" sz="1400" kern="100">
                          <a:effectLst/>
                          <a:latin typeface="Calibri"/>
                          <a:ea typeface="標楷體"/>
                          <a:cs typeface="Times New Roman"/>
                        </a:rPr>
                        <a:t>雙線牙線棒</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3M </a:t>
                      </a:r>
                      <a:r>
                        <a:rPr lang="zh-TW" sz="1400" kern="100" dirty="0">
                          <a:solidFill>
                            <a:srgbClr val="000000"/>
                          </a:solidFill>
                          <a:effectLst/>
                          <a:latin typeface="Calibri"/>
                          <a:ea typeface="標楷體"/>
                          <a:cs typeface="Times New Roman"/>
                        </a:rPr>
                        <a:t>雙線細滑牙線棒</a:t>
                      </a:r>
                      <a:r>
                        <a:rPr lang="en-US" sz="1400" kern="100" dirty="0">
                          <a:solidFill>
                            <a:srgbClr val="000000"/>
                          </a:solidFill>
                          <a:effectLst/>
                          <a:latin typeface="Calibri"/>
                          <a:ea typeface="標楷體"/>
                          <a:cs typeface="Times New Roman"/>
                        </a:rPr>
                        <a:t>-</a:t>
                      </a:r>
                      <a:r>
                        <a:rPr lang="zh-TW" sz="1400" kern="100" dirty="0">
                          <a:solidFill>
                            <a:srgbClr val="000000"/>
                          </a:solidFill>
                          <a:effectLst/>
                          <a:latin typeface="Calibri"/>
                          <a:ea typeface="標楷體"/>
                          <a:cs typeface="Times New Roman"/>
                        </a:rPr>
                        <a:t>盒裝</a:t>
                      </a:r>
                      <a:r>
                        <a:rPr lang="en-US" sz="1400" kern="100" dirty="0">
                          <a:solidFill>
                            <a:srgbClr val="000000"/>
                          </a:solidFill>
                          <a:effectLst/>
                          <a:latin typeface="Calibri"/>
                          <a:ea typeface="標楷體"/>
                          <a:cs typeface="Times New Roman"/>
                        </a:rPr>
                        <a:t>-DDFH3-124</a:t>
                      </a:r>
                      <a:r>
                        <a:rPr lang="zh-TW" sz="1400" kern="100" dirty="0">
                          <a:solidFill>
                            <a:srgbClr val="000000"/>
                          </a:solidFill>
                          <a:effectLst/>
                          <a:latin typeface="Calibri"/>
                          <a:ea typeface="標楷體"/>
                          <a:cs typeface="Times New Roman"/>
                        </a:rPr>
                        <a:t>支入</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95</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盒</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服務使用者餐後牙齒清潔所需。</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961">
                <a:tc>
                  <a:txBody>
                    <a:bodyPr/>
                    <a:lstStyle/>
                    <a:p>
                      <a:pPr>
                        <a:spcAft>
                          <a:spcPts val="0"/>
                        </a:spcAft>
                      </a:pPr>
                      <a:r>
                        <a:rPr lang="zh-TW" sz="1400" kern="100">
                          <a:effectLst/>
                          <a:latin typeface="Calibri"/>
                          <a:ea typeface="標楷體"/>
                          <a:cs typeface="Times New Roman"/>
                        </a:rPr>
                        <a:t>雷鋒實業</a:t>
                      </a:r>
                      <a:r>
                        <a:rPr lang="en-US" sz="1400" kern="100">
                          <a:effectLst/>
                          <a:latin typeface="Calibri"/>
                          <a:ea typeface="標楷體"/>
                          <a:cs typeface="Times New Roman"/>
                        </a:rPr>
                        <a:t/>
                      </a:r>
                      <a:br>
                        <a:rPr lang="en-US" sz="1400" kern="100">
                          <a:effectLst/>
                          <a:latin typeface="Calibri"/>
                          <a:ea typeface="標楷體"/>
                          <a:cs typeface="Times New Roman"/>
                        </a:rPr>
                      </a:br>
                      <a:r>
                        <a:rPr lang="zh-TW" sz="1400" kern="100">
                          <a:effectLst/>
                          <a:latin typeface="Calibri"/>
                          <a:ea typeface="標楷體"/>
                          <a:cs typeface="Times New Roman"/>
                        </a:rPr>
                        <a:t>健康牙刷</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C9C</a:t>
                      </a:r>
                      <a:br>
                        <a:rPr lang="en-US" sz="1400" kern="100" dirty="0">
                          <a:solidFill>
                            <a:srgbClr val="000000"/>
                          </a:solidFill>
                          <a:effectLst/>
                          <a:latin typeface="標楷體"/>
                          <a:ea typeface="新細明體"/>
                          <a:cs typeface="Times New Roman"/>
                        </a:rPr>
                      </a:br>
                      <a:r>
                        <a:rPr lang="en-US" sz="1400" kern="100" dirty="0">
                          <a:solidFill>
                            <a:srgbClr val="000000"/>
                          </a:solidFill>
                          <a:effectLst/>
                          <a:latin typeface="標楷體"/>
                          <a:ea typeface="新細明體"/>
                          <a:cs typeface="Times New Roman"/>
                        </a:rPr>
                        <a:t>(</a:t>
                      </a:r>
                      <a:r>
                        <a:rPr lang="zh-TW" sz="1400" kern="100" dirty="0">
                          <a:effectLst/>
                          <a:latin typeface="Calibri"/>
                          <a:ea typeface="標楷體"/>
                          <a:cs typeface="Times New Roman"/>
                        </a:rPr>
                        <a:t>包裝數量</a:t>
                      </a:r>
                      <a:r>
                        <a:rPr lang="en-US" sz="1400" kern="100" dirty="0">
                          <a:effectLst/>
                          <a:latin typeface="Calibri"/>
                          <a:ea typeface="標楷體"/>
                          <a:cs typeface="Times New Roman"/>
                        </a:rPr>
                        <a:t> : 12</a:t>
                      </a:r>
                      <a:r>
                        <a:rPr lang="zh-TW" sz="1400" kern="100" dirty="0">
                          <a:effectLst/>
                          <a:latin typeface="Calibri"/>
                          <a:ea typeface="標楷體"/>
                          <a:cs typeface="Times New Roman"/>
                        </a:rPr>
                        <a:t>支 </a:t>
                      </a:r>
                      <a:r>
                        <a:rPr lang="en-US" sz="1400" kern="100" dirty="0">
                          <a:effectLst/>
                          <a:latin typeface="Calibri"/>
                          <a:ea typeface="標楷體"/>
                          <a:cs typeface="Times New Roman"/>
                        </a:rPr>
                        <a:t>/ </a:t>
                      </a:r>
                      <a:r>
                        <a:rPr lang="zh-TW" sz="1400" kern="100" dirty="0">
                          <a:effectLst/>
                          <a:latin typeface="Calibri"/>
                          <a:ea typeface="標楷體"/>
                          <a:cs typeface="Times New Roman"/>
                        </a:rPr>
                        <a:t>打裝</a:t>
                      </a:r>
                      <a:r>
                        <a:rPr lang="en-US" sz="1400" kern="100" dirty="0">
                          <a:solidFill>
                            <a:srgbClr val="000000"/>
                          </a:solidFill>
                          <a:effectLst/>
                          <a:latin typeface="Calibri"/>
                          <a:ea typeface="標楷體"/>
                          <a:cs typeface="Times New Roman"/>
                        </a:rPr>
                        <a:t>)</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24</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打</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服務使用者潔牙用。</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555">
                <a:tc>
                  <a:txBody>
                    <a:bodyPr/>
                    <a:lstStyle/>
                    <a:p>
                      <a:pPr>
                        <a:spcAft>
                          <a:spcPts val="0"/>
                        </a:spcAft>
                      </a:pPr>
                      <a:r>
                        <a:rPr lang="zh-TW" sz="1400" kern="100">
                          <a:effectLst/>
                          <a:latin typeface="Calibri"/>
                          <a:ea typeface="標楷體"/>
                          <a:cs typeface="Times New Roman"/>
                        </a:rPr>
                        <a:t>雷鋒實業</a:t>
                      </a:r>
                      <a:r>
                        <a:rPr lang="en-US" sz="1400" kern="100">
                          <a:effectLst/>
                          <a:latin typeface="Calibri"/>
                          <a:ea typeface="標楷體"/>
                          <a:cs typeface="Times New Roman"/>
                        </a:rPr>
                        <a:t/>
                      </a:r>
                      <a:br>
                        <a:rPr lang="en-US" sz="1400" kern="100">
                          <a:effectLst/>
                          <a:latin typeface="Calibri"/>
                          <a:ea typeface="標楷體"/>
                          <a:cs typeface="Times New Roman"/>
                        </a:rPr>
                      </a:br>
                      <a:r>
                        <a:rPr lang="zh-TW" sz="1400" kern="100">
                          <a:effectLst/>
                          <a:latin typeface="Calibri"/>
                          <a:ea typeface="標楷體"/>
                          <a:cs typeface="Times New Roman"/>
                        </a:rPr>
                        <a:t>健康牙刷</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C6</a:t>
                      </a:r>
                      <a:br>
                        <a:rPr lang="en-US" sz="1400" kern="100" dirty="0">
                          <a:solidFill>
                            <a:srgbClr val="000000"/>
                          </a:solidFill>
                          <a:effectLst/>
                          <a:latin typeface="標楷體"/>
                          <a:ea typeface="新細明體"/>
                          <a:cs typeface="Times New Roman"/>
                        </a:rPr>
                      </a:br>
                      <a:r>
                        <a:rPr lang="en-US" sz="1400" kern="100" dirty="0">
                          <a:effectLst/>
                          <a:latin typeface="標楷體"/>
                          <a:ea typeface="新細明體"/>
                          <a:cs typeface="Times New Roman"/>
                        </a:rPr>
                        <a:t>(</a:t>
                      </a:r>
                      <a:r>
                        <a:rPr lang="zh-TW" sz="1400" kern="100" dirty="0">
                          <a:effectLst/>
                          <a:latin typeface="Calibri"/>
                          <a:ea typeface="標楷體"/>
                          <a:cs typeface="Times New Roman"/>
                        </a:rPr>
                        <a:t>包裝數量</a:t>
                      </a:r>
                      <a:r>
                        <a:rPr lang="en-US" sz="1400" kern="100" dirty="0">
                          <a:effectLst/>
                          <a:latin typeface="Calibri"/>
                          <a:ea typeface="標楷體"/>
                          <a:cs typeface="Times New Roman"/>
                        </a:rPr>
                        <a:t> : 12</a:t>
                      </a:r>
                      <a:r>
                        <a:rPr lang="zh-TW" sz="1400" kern="100" dirty="0">
                          <a:effectLst/>
                          <a:latin typeface="Calibri"/>
                          <a:ea typeface="標楷體"/>
                          <a:cs typeface="Times New Roman"/>
                        </a:rPr>
                        <a:t>支</a:t>
                      </a:r>
                      <a:r>
                        <a:rPr lang="en-US" sz="1400" kern="100" dirty="0">
                          <a:effectLst/>
                          <a:latin typeface="Calibri"/>
                          <a:ea typeface="標楷體"/>
                          <a:cs typeface="Times New Roman"/>
                        </a:rPr>
                        <a:t> / </a:t>
                      </a:r>
                      <a:r>
                        <a:rPr lang="zh-TW" sz="1400" kern="100" dirty="0">
                          <a:effectLst/>
                          <a:latin typeface="Calibri"/>
                          <a:ea typeface="標楷體"/>
                          <a:cs typeface="Times New Roman"/>
                        </a:rPr>
                        <a:t>打裝</a:t>
                      </a:r>
                      <a:r>
                        <a:rPr lang="en-US" sz="1400" kern="100" dirty="0">
                          <a:effectLst/>
                          <a:latin typeface="Calibri"/>
                          <a:ea typeface="標楷體"/>
                          <a:cs typeface="Times New Roman"/>
                        </a:rPr>
                        <a:t>)</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8</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打</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服務使用者潔牙用。</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778">
                <a:tc>
                  <a:txBody>
                    <a:bodyPr/>
                    <a:lstStyle/>
                    <a:p>
                      <a:pPr>
                        <a:spcAft>
                          <a:spcPts val="0"/>
                        </a:spcAft>
                      </a:pPr>
                      <a:r>
                        <a:rPr lang="zh-TW" sz="1400" kern="100">
                          <a:effectLst/>
                          <a:latin typeface="Calibri"/>
                          <a:ea typeface="標楷體"/>
                          <a:cs typeface="Times New Roman"/>
                        </a:rPr>
                        <a:t>中衛檢驗手套</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effectLst/>
                          <a:latin typeface="標楷體"/>
                          <a:ea typeface="新細明體"/>
                          <a:cs typeface="Times New Roman"/>
                        </a:rPr>
                        <a:t>L</a:t>
                      </a:r>
                      <a:r>
                        <a:rPr lang="zh-TW" sz="1400" kern="100">
                          <a:effectLst/>
                          <a:latin typeface="Calibri"/>
                          <a:ea typeface="標楷體"/>
                          <a:cs typeface="Times New Roman"/>
                        </a:rPr>
                        <a:t>號，</a:t>
                      </a:r>
                      <a:r>
                        <a:rPr lang="en-US" sz="1400" kern="100">
                          <a:effectLst/>
                          <a:latin typeface="Calibri"/>
                          <a:ea typeface="標楷體"/>
                          <a:cs typeface="Times New Roman"/>
                        </a:rPr>
                        <a:t>PVC</a:t>
                      </a:r>
                      <a:r>
                        <a:rPr lang="zh-TW" sz="1400" kern="100">
                          <a:effectLst/>
                          <a:latin typeface="Calibri"/>
                          <a:ea typeface="標楷體"/>
                          <a:cs typeface="Times New Roman"/>
                        </a:rPr>
                        <a:t>無粉</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dirty="0">
                          <a:solidFill>
                            <a:srgbClr val="000000"/>
                          </a:solidFill>
                          <a:effectLst/>
                          <a:latin typeface="標楷體"/>
                          <a:ea typeface="新細明體"/>
                          <a:cs typeface="Times New Roman"/>
                        </a:rPr>
                        <a:t>13</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盒</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協助服務使用者潔牙用。</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778">
                <a:tc>
                  <a:txBody>
                    <a:bodyPr/>
                    <a:lstStyle/>
                    <a:p>
                      <a:pPr>
                        <a:spcAft>
                          <a:spcPts val="0"/>
                        </a:spcAft>
                      </a:pPr>
                      <a:r>
                        <a:rPr lang="zh-TW" sz="1400" kern="100">
                          <a:effectLst/>
                          <a:latin typeface="Calibri"/>
                          <a:ea typeface="標楷體"/>
                          <a:cs typeface="Times New Roman"/>
                        </a:rPr>
                        <a:t>中衛檢驗手套</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effectLst/>
                          <a:latin typeface="標楷體"/>
                          <a:ea typeface="新細明體"/>
                          <a:cs typeface="Times New Roman"/>
                        </a:rPr>
                        <a:t>M</a:t>
                      </a:r>
                      <a:r>
                        <a:rPr lang="zh-TW" sz="1400" kern="100">
                          <a:effectLst/>
                          <a:latin typeface="Calibri"/>
                          <a:ea typeface="標楷體"/>
                          <a:cs typeface="Times New Roman"/>
                        </a:rPr>
                        <a:t>號，</a:t>
                      </a:r>
                      <a:r>
                        <a:rPr lang="en-US" sz="1400" kern="100">
                          <a:effectLst/>
                          <a:latin typeface="Calibri"/>
                          <a:ea typeface="標楷體"/>
                          <a:cs typeface="Times New Roman"/>
                        </a:rPr>
                        <a:t>PVC</a:t>
                      </a:r>
                      <a:r>
                        <a:rPr lang="zh-TW" sz="1400" kern="100">
                          <a:effectLst/>
                          <a:latin typeface="Calibri"/>
                          <a:ea typeface="標楷體"/>
                          <a:cs typeface="Times New Roman"/>
                        </a:rPr>
                        <a:t>無粉</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13</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盒</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協助服務使用者潔牙用。</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555">
                <a:tc>
                  <a:txBody>
                    <a:bodyPr/>
                    <a:lstStyle/>
                    <a:p>
                      <a:pPr>
                        <a:spcAft>
                          <a:spcPts val="0"/>
                        </a:spcAft>
                      </a:pPr>
                      <a:r>
                        <a:rPr lang="zh-TW" sz="1400" kern="100">
                          <a:effectLst/>
                          <a:latin typeface="Calibri"/>
                          <a:ea typeface="標楷體"/>
                          <a:cs typeface="Times New Roman"/>
                        </a:rPr>
                        <a:t>防水隔離衣</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solidFill>
                            <a:srgbClr val="000000"/>
                          </a:solidFill>
                          <a:effectLst/>
                          <a:latin typeface="Calibri"/>
                          <a:ea typeface="標楷體"/>
                          <a:cs typeface="Times New Roman"/>
                        </a:rPr>
                        <a:t>廠牌不限</a:t>
                      </a:r>
                      <a:r>
                        <a:rPr lang="en-US" sz="1400" kern="100">
                          <a:solidFill>
                            <a:srgbClr val="000000"/>
                          </a:solidFill>
                          <a:effectLst/>
                          <a:latin typeface="Calibri"/>
                          <a:ea typeface="標楷體"/>
                          <a:cs typeface="Times New Roman"/>
                        </a:rPr>
                        <a:t/>
                      </a:r>
                      <a:br>
                        <a:rPr lang="en-US" sz="1400" kern="100">
                          <a:solidFill>
                            <a:srgbClr val="000000"/>
                          </a:solidFill>
                          <a:effectLst/>
                          <a:latin typeface="Calibri"/>
                          <a:ea typeface="標楷體"/>
                          <a:cs typeface="Times New Roman"/>
                        </a:rPr>
                      </a:br>
                      <a:r>
                        <a:rPr lang="en-US" sz="1400" kern="100">
                          <a:solidFill>
                            <a:srgbClr val="000000"/>
                          </a:solidFill>
                          <a:effectLst/>
                          <a:latin typeface="Calibri"/>
                          <a:ea typeface="標楷體"/>
                          <a:cs typeface="Times New Roman"/>
                        </a:rPr>
                        <a:t>ex. </a:t>
                      </a:r>
                      <a:r>
                        <a:rPr lang="zh-TW" sz="1400" kern="100">
                          <a:solidFill>
                            <a:srgbClr val="000000"/>
                          </a:solidFill>
                          <a:effectLst/>
                          <a:latin typeface="Calibri"/>
                          <a:ea typeface="標楷體"/>
                          <a:cs typeface="Times New Roman"/>
                        </a:rPr>
                        <a:t>及康</a:t>
                      </a:r>
                      <a:r>
                        <a:rPr lang="en-US" sz="1400" kern="100">
                          <a:solidFill>
                            <a:srgbClr val="000000"/>
                          </a:solidFill>
                          <a:effectLst/>
                          <a:latin typeface="Calibri"/>
                          <a:ea typeface="標楷體"/>
                          <a:cs typeface="Times New Roman"/>
                        </a:rPr>
                        <a:t>/</a:t>
                      </a:r>
                      <a:r>
                        <a:rPr lang="zh-TW" sz="1400" kern="100">
                          <a:solidFill>
                            <a:srgbClr val="000000"/>
                          </a:solidFill>
                          <a:effectLst/>
                          <a:latin typeface="Calibri"/>
                          <a:ea typeface="標楷體"/>
                          <a:cs typeface="Times New Roman"/>
                        </a:rPr>
                        <a:t>添崐</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10</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件</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協助服務使用者潔牙用。</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400">
                <a:tc>
                  <a:txBody>
                    <a:bodyPr/>
                    <a:lstStyle/>
                    <a:p>
                      <a:pPr>
                        <a:spcAft>
                          <a:spcPts val="0"/>
                        </a:spcAft>
                      </a:pPr>
                      <a:r>
                        <a:rPr lang="zh-TW" sz="1400" kern="100">
                          <a:effectLst/>
                          <a:latin typeface="Calibri"/>
                          <a:ea typeface="標楷體"/>
                          <a:cs typeface="Times New Roman"/>
                        </a:rPr>
                        <a:t>綜合維他命</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solidFill>
                            <a:srgbClr val="000000"/>
                          </a:solidFill>
                          <a:effectLst/>
                          <a:latin typeface="Calibri"/>
                          <a:ea typeface="標楷體"/>
                          <a:cs typeface="Times New Roman"/>
                        </a:rPr>
                        <a:t>廠牌不限</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effectLst/>
                          <a:latin typeface="標楷體"/>
                          <a:ea typeface="新細明體"/>
                          <a:cs typeface="Times New Roman"/>
                        </a:rPr>
                        <a:t>20</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罐</a:t>
                      </a:r>
                      <a:endParaRPr lang="zh-TW" sz="1400" kern="10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服務使用者保健身體用。</a:t>
                      </a:r>
                      <a:endParaRPr lang="zh-TW" sz="1400" kern="100" dirty="0">
                        <a:effectLst/>
                        <a:latin typeface="Calibri"/>
                        <a:ea typeface="新細明體"/>
                        <a:cs typeface="Times New Roman"/>
                      </a:endParaRPr>
                    </a:p>
                  </a:txBody>
                  <a:tcPr marL="66319" marR="66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投影片編號版面配置區 3"/>
          <p:cNvSpPr>
            <a:spLocks noGrp="1"/>
          </p:cNvSpPr>
          <p:nvPr>
            <p:ph type="sldNum" sz="quarter" idx="15"/>
          </p:nvPr>
        </p:nvSpPr>
        <p:spPr/>
        <p:txBody>
          <a:bodyPr/>
          <a:lstStyle/>
          <a:p>
            <a:fld id="{73DA0BB7-265A-403C-9275-D587AB510EDC}" type="slidenum">
              <a:rPr lang="zh-TW" altLang="en-US" smtClean="0"/>
              <a:t>38</a:t>
            </a:fld>
            <a:endParaRPr lang="zh-TW" altLang="en-US"/>
          </a:p>
        </p:txBody>
      </p:sp>
      <p:sp>
        <p:nvSpPr>
          <p:cNvPr id="6" name="矩形 5"/>
          <p:cNvSpPr/>
          <p:nvPr/>
        </p:nvSpPr>
        <p:spPr>
          <a:xfrm>
            <a:off x="683568" y="404664"/>
            <a:ext cx="6768752" cy="1384995"/>
          </a:xfrm>
          <a:prstGeom prst="rect">
            <a:avLst/>
          </a:prstGeom>
        </p:spPr>
        <p:txBody>
          <a:bodyPr wrap="square">
            <a:spAutoFit/>
          </a:bodyPr>
          <a:lstStyle/>
          <a:p>
            <a:r>
              <a:rPr lang="zh-TW" altLang="zh-TW" sz="2800" b="1" dirty="0">
                <a:ea typeface="標楷體"/>
                <a:cs typeface="Times New Roman"/>
              </a:rPr>
              <a:t>樂山教養</a:t>
            </a:r>
            <a:r>
              <a:rPr lang="zh-TW" altLang="zh-TW" sz="2800" b="1" dirty="0" smtClean="0">
                <a:ea typeface="標楷體"/>
                <a:cs typeface="Times New Roman"/>
              </a:rPr>
              <a:t>院</a:t>
            </a:r>
            <a:r>
              <a:rPr lang="zh-TW" altLang="en-US" sz="2800" b="1" dirty="0" smtClean="0">
                <a:ea typeface="標楷體"/>
                <a:cs typeface="Times New Roman"/>
              </a:rPr>
              <a:t>每月潔牙所需物資               </a:t>
            </a:r>
            <a:endParaRPr lang="en-US" altLang="zh-TW" sz="2800" b="1" dirty="0">
              <a:ea typeface="標楷體"/>
              <a:cs typeface="Times New Roman"/>
            </a:endParaRPr>
          </a:p>
          <a:p>
            <a:endParaRPr lang="en-US" altLang="zh-TW" sz="2800" b="1" dirty="0" smtClean="0">
              <a:ea typeface="標楷體"/>
              <a:cs typeface="Times New Roman"/>
            </a:endParaRPr>
          </a:p>
          <a:p>
            <a:endParaRPr lang="zh-TW" altLang="en-US" sz="2800" b="1" dirty="0"/>
          </a:p>
        </p:txBody>
      </p:sp>
    </p:spTree>
    <p:extLst>
      <p:ext uri="{BB962C8B-B14F-4D97-AF65-F5344CB8AC3E}">
        <p14:creationId xmlns:p14="http://schemas.microsoft.com/office/powerpoint/2010/main" val="77901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600" b="1" dirty="0" smtClean="0">
                <a:solidFill>
                  <a:srgbClr val="FF0000"/>
                </a:solidFill>
              </a:rPr>
              <a:t>110</a:t>
            </a:r>
            <a:r>
              <a:rPr lang="zh-TW" altLang="en-US" sz="3600" b="1" dirty="0" smtClean="0">
                <a:solidFill>
                  <a:srgbClr val="FF0000"/>
                </a:solidFill>
              </a:rPr>
              <a:t>年度預計執行案件報告</a:t>
            </a:r>
            <a:r>
              <a:rPr lang="en-US" altLang="zh-TW" sz="3600" b="1" dirty="0" smtClean="0">
                <a:solidFill>
                  <a:srgbClr val="FF0000"/>
                </a:solidFill>
              </a:rPr>
              <a:t/>
            </a:r>
            <a:br>
              <a:rPr lang="en-US" altLang="zh-TW" sz="3600" b="1" dirty="0" smtClean="0">
                <a:solidFill>
                  <a:srgbClr val="FF0000"/>
                </a:solidFill>
              </a:rPr>
            </a:br>
            <a:endParaRPr lang="zh-TW" altLang="en-US" sz="3600" b="1" dirty="0">
              <a:solidFill>
                <a:srgbClr val="FF0000"/>
              </a:solidFill>
            </a:endParaRPr>
          </a:p>
        </p:txBody>
      </p:sp>
      <p:sp>
        <p:nvSpPr>
          <p:cNvPr id="3" name="內容版面配置區 2"/>
          <p:cNvSpPr>
            <a:spLocks noGrp="1"/>
          </p:cNvSpPr>
          <p:nvPr>
            <p:ph sz="quarter" idx="1"/>
          </p:nvPr>
        </p:nvSpPr>
        <p:spPr>
          <a:xfrm>
            <a:off x="457200" y="908720"/>
            <a:ext cx="7715200" cy="5565232"/>
          </a:xfrm>
        </p:spPr>
        <p:txBody>
          <a:bodyPr>
            <a:normAutofit fontScale="92500"/>
          </a:bodyPr>
          <a:lstStyle/>
          <a:p>
            <a:r>
              <a:rPr lang="zh-TW" altLang="en-US" b="1" dirty="0" smtClean="0"/>
              <a:t>五</a:t>
            </a:r>
            <a:r>
              <a:rPr lang="zh-TW" altLang="en-US" b="1" dirty="0" smtClean="0">
                <a:latin typeface="新細明體"/>
                <a:ea typeface="新細明體"/>
              </a:rPr>
              <a:t>、</a:t>
            </a:r>
            <a:r>
              <a:rPr lang="zh-TW" altLang="en-US" b="1" dirty="0" smtClean="0"/>
              <a:t>新竹縣尖石鄉新光國小莊同學案</a:t>
            </a:r>
            <a:r>
              <a:rPr lang="en-US" altLang="zh-TW" b="1" dirty="0" smtClean="0"/>
              <a:t>:</a:t>
            </a:r>
          </a:p>
          <a:p>
            <a:pPr marL="0" indent="0">
              <a:buNone/>
            </a:pPr>
            <a:r>
              <a:rPr lang="zh-TW" altLang="en-US" dirty="0" smtClean="0"/>
              <a:t>     </a:t>
            </a:r>
            <a:r>
              <a:rPr lang="en-US" altLang="zh-TW" dirty="0" smtClean="0"/>
              <a:t>1.</a:t>
            </a:r>
            <a:r>
              <a:rPr lang="zh-TW" altLang="en-US" dirty="0" smtClean="0"/>
              <a:t>簡介</a:t>
            </a:r>
            <a:r>
              <a:rPr lang="en-US" altLang="zh-TW" dirty="0" smtClean="0"/>
              <a:t>:</a:t>
            </a:r>
            <a:r>
              <a:rPr lang="zh-TW" altLang="en-US" dirty="0" smtClean="0"/>
              <a:t> 由於莊同學心臟手術後</a:t>
            </a:r>
            <a:r>
              <a:rPr lang="en-US" altLang="zh-TW" dirty="0" smtClean="0"/>
              <a:t>, </a:t>
            </a:r>
            <a:r>
              <a:rPr lang="zh-TW" altLang="en-US" dirty="0" smtClean="0"/>
              <a:t>每</a:t>
            </a:r>
            <a:r>
              <a:rPr lang="en-US" altLang="zh-TW" dirty="0" smtClean="0"/>
              <a:t>3</a:t>
            </a:r>
            <a:r>
              <a:rPr lang="zh-TW" altLang="en-US" dirty="0" smtClean="0"/>
              <a:t>個月須回診</a:t>
            </a:r>
            <a:r>
              <a:rPr lang="en-US" altLang="zh-TW" dirty="0" smtClean="0"/>
              <a:t>, </a:t>
            </a:r>
            <a:r>
              <a:rPr lang="zh-TW" altLang="en-US" dirty="0" smtClean="0"/>
              <a:t>且 </a:t>
            </a:r>
            <a:endParaRPr lang="en-US" altLang="zh-TW" dirty="0" smtClean="0"/>
          </a:p>
          <a:p>
            <a:pPr marL="0" indent="0">
              <a:buNone/>
            </a:pPr>
            <a:r>
              <a:rPr lang="zh-TW" altLang="en-US" dirty="0"/>
              <a:t> </a:t>
            </a:r>
            <a:r>
              <a:rPr lang="zh-TW" altLang="en-US" dirty="0" smtClean="0"/>
              <a:t>                 雙親目前都以打零工為主</a:t>
            </a:r>
            <a:r>
              <a:rPr lang="en-US" altLang="zh-TW" dirty="0" smtClean="0"/>
              <a:t>,</a:t>
            </a:r>
            <a:r>
              <a:rPr lang="zh-TW" altLang="en-US" dirty="0" smtClean="0"/>
              <a:t>雖有耕種作物</a:t>
            </a:r>
            <a:r>
              <a:rPr lang="en-US" altLang="zh-TW" dirty="0" smtClean="0"/>
              <a:t>, </a:t>
            </a:r>
            <a:r>
              <a:rPr lang="zh-TW" altLang="en-US" dirty="0" smtClean="0"/>
              <a:t>但</a:t>
            </a:r>
            <a:endParaRPr lang="en-US" altLang="zh-TW" dirty="0" smtClean="0"/>
          </a:p>
          <a:p>
            <a:pPr marL="0" indent="0">
              <a:buNone/>
            </a:pPr>
            <a:r>
              <a:rPr lang="zh-TW" altLang="en-US" dirty="0"/>
              <a:t> </a:t>
            </a:r>
            <a:r>
              <a:rPr lang="zh-TW" altLang="en-US" dirty="0" smtClean="0"/>
              <a:t>                 天氣因素收成並不好</a:t>
            </a:r>
            <a:r>
              <a:rPr lang="zh-TW" altLang="en-US" dirty="0" smtClean="0">
                <a:latin typeface="新細明體"/>
                <a:ea typeface="新細明體"/>
              </a:rPr>
              <a:t>。</a:t>
            </a:r>
            <a:endParaRPr lang="en-US" altLang="zh-TW" dirty="0" smtClean="0"/>
          </a:p>
          <a:p>
            <a:pPr marL="0" indent="0">
              <a:buNone/>
            </a:pPr>
            <a:r>
              <a:rPr lang="zh-TW" altLang="en-US" dirty="0" smtClean="0"/>
              <a:t>     </a:t>
            </a:r>
            <a:r>
              <a:rPr lang="en-US" altLang="zh-TW" dirty="0" smtClean="0"/>
              <a:t>2.</a:t>
            </a:r>
            <a:r>
              <a:rPr lang="zh-TW" altLang="en-US" dirty="0" smtClean="0"/>
              <a:t>協助</a:t>
            </a:r>
            <a:r>
              <a:rPr lang="en-US" altLang="zh-TW" dirty="0" smtClean="0"/>
              <a:t>:</a:t>
            </a:r>
            <a:r>
              <a:rPr lang="zh-TW" altLang="en-US" dirty="0" smtClean="0"/>
              <a:t> 為了莊同學家的</a:t>
            </a:r>
            <a:r>
              <a:rPr lang="en-US" altLang="zh-TW" dirty="0" smtClean="0"/>
              <a:t>7</a:t>
            </a:r>
            <a:r>
              <a:rPr lang="zh-TW" altLang="en-US" dirty="0" smtClean="0"/>
              <a:t>位小朋友能得到穩定的生活照顧</a:t>
            </a:r>
            <a:r>
              <a:rPr lang="en-US" altLang="zh-TW" dirty="0" smtClean="0"/>
              <a:t>,</a:t>
            </a:r>
          </a:p>
          <a:p>
            <a:pPr marL="0" indent="0">
              <a:buNone/>
            </a:pPr>
            <a:r>
              <a:rPr lang="en-US" altLang="zh-TW" dirty="0"/>
              <a:t> </a:t>
            </a:r>
            <a:r>
              <a:rPr lang="en-US" altLang="zh-TW" dirty="0" smtClean="0"/>
              <a:t>                </a:t>
            </a:r>
            <a:r>
              <a:rPr lang="zh-TW" altLang="en-US" dirty="0" smtClean="0"/>
              <a:t>本會理監事會審核</a:t>
            </a:r>
            <a:r>
              <a:rPr lang="zh-TW" altLang="en-US" dirty="0"/>
              <a:t>通過</a:t>
            </a:r>
            <a:r>
              <a:rPr lang="zh-TW" altLang="en-US" dirty="0" smtClean="0"/>
              <a:t>後</a:t>
            </a:r>
            <a:r>
              <a:rPr lang="en-US" altLang="zh-TW" dirty="0" smtClean="0"/>
              <a:t>.</a:t>
            </a:r>
            <a:r>
              <a:rPr lang="zh-TW" altLang="en-US" dirty="0" smtClean="0"/>
              <a:t>預定本年度開始</a:t>
            </a:r>
            <a:r>
              <a:rPr lang="en-US" altLang="zh-TW" dirty="0" smtClean="0"/>
              <a:t>,</a:t>
            </a:r>
            <a:r>
              <a:rPr lang="zh-TW" altLang="en-US" dirty="0" smtClean="0"/>
              <a:t>固定捐</a:t>
            </a:r>
            <a:endParaRPr lang="en-US" altLang="zh-TW" dirty="0" smtClean="0"/>
          </a:p>
          <a:p>
            <a:pPr marL="0" indent="0">
              <a:buNone/>
            </a:pPr>
            <a:r>
              <a:rPr lang="zh-TW" altLang="en-US" dirty="0"/>
              <a:t> </a:t>
            </a:r>
            <a:r>
              <a:rPr lang="zh-TW" altLang="en-US" dirty="0" smtClean="0"/>
              <a:t>                 贈莊同學家中之所需物資</a:t>
            </a:r>
            <a:r>
              <a:rPr lang="en-US" altLang="zh-TW" dirty="0" smtClean="0"/>
              <a:t>, </a:t>
            </a:r>
            <a:r>
              <a:rPr lang="zh-TW" altLang="en-US" dirty="0" smtClean="0"/>
              <a:t>以米及麵條等民生物資</a:t>
            </a:r>
            <a:endParaRPr lang="en-US" altLang="zh-TW" dirty="0" smtClean="0"/>
          </a:p>
          <a:p>
            <a:pPr marL="0" indent="0">
              <a:buNone/>
            </a:pPr>
            <a:r>
              <a:rPr lang="zh-TW" altLang="en-US" dirty="0"/>
              <a:t> </a:t>
            </a:r>
            <a:r>
              <a:rPr lang="zh-TW" altLang="en-US" dirty="0" smtClean="0"/>
              <a:t>                 </a:t>
            </a:r>
            <a:r>
              <a:rPr lang="en-US" altLang="zh-TW" dirty="0" smtClean="0"/>
              <a:t>(</a:t>
            </a:r>
            <a:r>
              <a:rPr lang="zh-TW" altLang="en-US" dirty="0" smtClean="0"/>
              <a:t>尿布</a:t>
            </a:r>
            <a:r>
              <a:rPr lang="zh-TW" altLang="en-US" dirty="0" smtClean="0">
                <a:latin typeface="新細明體"/>
                <a:ea typeface="新細明體"/>
              </a:rPr>
              <a:t>、</a:t>
            </a:r>
            <a:r>
              <a:rPr lang="zh-TW" altLang="en-US" dirty="0" smtClean="0"/>
              <a:t>奶粉</a:t>
            </a:r>
            <a:r>
              <a:rPr lang="zh-TW" altLang="en-US" dirty="0" smtClean="0">
                <a:latin typeface="新細明體"/>
                <a:ea typeface="新細明體"/>
              </a:rPr>
              <a:t>、</a:t>
            </a:r>
            <a:r>
              <a:rPr lang="zh-TW" altLang="en-US" dirty="0" smtClean="0"/>
              <a:t>罐頭</a:t>
            </a:r>
            <a:r>
              <a:rPr lang="en-US" altLang="zh-TW" dirty="0" smtClean="0"/>
              <a:t>.</a:t>
            </a:r>
            <a:r>
              <a:rPr lang="zh-TW" altLang="en-US" dirty="0" smtClean="0"/>
              <a:t>等</a:t>
            </a:r>
            <a:r>
              <a:rPr lang="en-US" altLang="zh-TW" dirty="0" smtClean="0"/>
              <a:t>)</a:t>
            </a:r>
            <a:r>
              <a:rPr lang="zh-TW" altLang="en-US" dirty="0" smtClean="0"/>
              <a:t>為主</a:t>
            </a:r>
            <a:r>
              <a:rPr lang="zh-TW" altLang="en-US" dirty="0" smtClean="0">
                <a:latin typeface="新細明體"/>
                <a:ea typeface="新細明體"/>
              </a:rPr>
              <a:t>。</a:t>
            </a:r>
            <a:endParaRPr lang="en-US" altLang="zh-TW" dirty="0" smtClean="0"/>
          </a:p>
          <a:p>
            <a:pPr marL="0" indent="0">
              <a:buNone/>
            </a:pPr>
            <a:r>
              <a:rPr lang="zh-TW" altLang="en-US" dirty="0" smtClean="0"/>
              <a:t>     </a:t>
            </a:r>
            <a:r>
              <a:rPr lang="en-US" altLang="zh-TW" dirty="0" smtClean="0"/>
              <a:t>3.</a:t>
            </a:r>
            <a:r>
              <a:rPr lang="zh-TW" altLang="en-US" dirty="0" smtClean="0"/>
              <a:t>審後過後執行計畫</a:t>
            </a:r>
            <a:r>
              <a:rPr lang="en-US" altLang="zh-TW" dirty="0" smtClean="0"/>
              <a:t>:</a:t>
            </a:r>
            <a:r>
              <a:rPr lang="zh-TW" altLang="en-US" dirty="0" smtClean="0"/>
              <a:t>  本年度預計執行計畫如下</a:t>
            </a:r>
            <a:r>
              <a:rPr lang="en-US" altLang="zh-TW" dirty="0" smtClean="0"/>
              <a:t>:</a:t>
            </a:r>
          </a:p>
          <a:p>
            <a:pPr marL="0" indent="0">
              <a:buNone/>
            </a:pPr>
            <a:r>
              <a:rPr lang="zh-TW" altLang="en-US" dirty="0" smtClean="0"/>
              <a:t>                   </a:t>
            </a:r>
            <a:r>
              <a:rPr lang="ja-JP" altLang="en-US" dirty="0" smtClean="0"/>
              <a:t>①</a:t>
            </a:r>
            <a:r>
              <a:rPr lang="zh-TW" altLang="en-US" dirty="0" smtClean="0"/>
              <a:t>預算</a:t>
            </a:r>
            <a:r>
              <a:rPr lang="en-US" altLang="zh-TW" dirty="0" smtClean="0"/>
              <a:t>:</a:t>
            </a:r>
            <a:r>
              <a:rPr lang="en-US" altLang="ja-JP" dirty="0" smtClean="0"/>
              <a:t>5,000</a:t>
            </a:r>
            <a:r>
              <a:rPr lang="zh-TW" altLang="en-US" dirty="0" smtClean="0"/>
              <a:t>元</a:t>
            </a:r>
            <a:r>
              <a:rPr lang="en-US" altLang="zh-TW" dirty="0" smtClean="0"/>
              <a:t>/</a:t>
            </a:r>
            <a:r>
              <a:rPr lang="zh-TW" altLang="en-US" dirty="0" smtClean="0"/>
              <a:t>月</a:t>
            </a:r>
            <a:endParaRPr lang="en-US" altLang="ja-JP" dirty="0" smtClean="0"/>
          </a:p>
          <a:p>
            <a:pPr marL="0" indent="0">
              <a:buNone/>
            </a:pPr>
            <a:r>
              <a:rPr lang="ja-JP" altLang="en-US" dirty="0" smtClean="0"/>
              <a:t>　　　　　　　　②</a:t>
            </a:r>
            <a:r>
              <a:rPr lang="zh-TW" altLang="en-US" dirty="0" smtClean="0"/>
              <a:t>捐贈內容</a:t>
            </a:r>
            <a:r>
              <a:rPr lang="en-US" altLang="zh-TW" dirty="0" smtClean="0"/>
              <a:t>:</a:t>
            </a:r>
            <a:r>
              <a:rPr lang="zh-TW" altLang="en-US" dirty="0" smtClean="0"/>
              <a:t> 民生物資為主</a:t>
            </a:r>
            <a:r>
              <a:rPr lang="en-US" altLang="zh-TW" dirty="0" smtClean="0"/>
              <a:t>(</a:t>
            </a:r>
            <a:r>
              <a:rPr lang="zh-TW" altLang="en-US" dirty="0" smtClean="0"/>
              <a:t>米</a:t>
            </a:r>
            <a:r>
              <a:rPr lang="zh-TW" altLang="en-US" dirty="0" smtClean="0">
                <a:latin typeface="新細明體"/>
                <a:ea typeface="新細明體"/>
              </a:rPr>
              <a:t>、</a:t>
            </a:r>
            <a:r>
              <a:rPr lang="zh-TW" altLang="en-US" dirty="0" smtClean="0"/>
              <a:t>麵條</a:t>
            </a:r>
            <a:r>
              <a:rPr lang="en-US" altLang="zh-TW" dirty="0" smtClean="0"/>
              <a:t>..</a:t>
            </a:r>
            <a:r>
              <a:rPr lang="zh-TW" altLang="en-US" dirty="0" smtClean="0"/>
              <a:t>等</a:t>
            </a:r>
            <a:r>
              <a:rPr lang="en-US" altLang="zh-TW" dirty="0" smtClean="0"/>
              <a:t>)</a:t>
            </a:r>
            <a:endParaRPr lang="en-US" altLang="ja-JP" dirty="0" smtClean="0"/>
          </a:p>
          <a:p>
            <a:pPr marL="0" indent="0">
              <a:buNone/>
            </a:pPr>
            <a:r>
              <a:rPr lang="ja-JP" altLang="en-US" dirty="0"/>
              <a:t>　</a:t>
            </a:r>
            <a:r>
              <a:rPr lang="ja-JP" altLang="en-US" dirty="0" smtClean="0"/>
              <a:t>　　　　　　　③</a:t>
            </a:r>
            <a:r>
              <a:rPr lang="zh-TW" altLang="en-US" dirty="0" smtClean="0"/>
              <a:t>期間</a:t>
            </a:r>
            <a:r>
              <a:rPr lang="en-US" altLang="zh-TW" dirty="0" smtClean="0"/>
              <a:t>:</a:t>
            </a:r>
            <a:r>
              <a:rPr lang="zh-TW" altLang="en-US" dirty="0" smtClean="0"/>
              <a:t> 固定每兩個月寄送一次</a:t>
            </a:r>
            <a:r>
              <a:rPr lang="en-US" altLang="zh-TW" dirty="0" smtClean="0"/>
              <a:t>(1.3.5</a:t>
            </a:r>
            <a:r>
              <a:rPr lang="zh-TW" altLang="en-US" dirty="0" smtClean="0"/>
              <a:t>月</a:t>
            </a:r>
            <a:r>
              <a:rPr lang="en-US" altLang="zh-TW" dirty="0" smtClean="0"/>
              <a:t>)</a:t>
            </a:r>
          </a:p>
          <a:p>
            <a:pPr marL="0" indent="0">
              <a:buNone/>
            </a:pPr>
            <a:r>
              <a:rPr lang="zh-TW" altLang="en-US" dirty="0"/>
              <a:t> </a:t>
            </a:r>
            <a:r>
              <a:rPr lang="zh-TW" altLang="en-US" dirty="0" smtClean="0"/>
              <a:t>     </a:t>
            </a:r>
            <a:r>
              <a:rPr lang="en-US" altLang="zh-TW" dirty="0" smtClean="0"/>
              <a:t>4.</a:t>
            </a:r>
            <a:r>
              <a:rPr lang="zh-TW" altLang="en-US" dirty="0" smtClean="0"/>
              <a:t>本案間協助半年後</a:t>
            </a:r>
            <a:r>
              <a:rPr lang="en-US" altLang="zh-TW" dirty="0" smtClean="0"/>
              <a:t>, </a:t>
            </a:r>
            <a:r>
              <a:rPr lang="zh-TW" altLang="en-US" dirty="0" smtClean="0"/>
              <a:t>依據訪視狀況後檢討後續支 援</a:t>
            </a:r>
            <a:r>
              <a:rPr lang="zh-TW" altLang="en-US" dirty="0" smtClean="0">
                <a:latin typeface="新細明體"/>
                <a:ea typeface="新細明體"/>
              </a:rPr>
              <a:t>。</a:t>
            </a:r>
            <a:endParaRPr lang="en-US" altLang="zh-TW" dirty="0" smtClean="0"/>
          </a:p>
          <a:p>
            <a:pPr marL="0" indent="0">
              <a:buNone/>
            </a:pPr>
            <a:endParaRPr lang="en-US" altLang="zh-TW" dirty="0" smtClean="0"/>
          </a:p>
          <a:p>
            <a:pPr marL="0" indent="0">
              <a:buNone/>
            </a:pPr>
            <a:endParaRPr lang="zh-TW" altLang="en-US" dirty="0"/>
          </a:p>
        </p:txBody>
      </p:sp>
      <p:sp>
        <p:nvSpPr>
          <p:cNvPr id="4" name="投影片編號版面配置區 3"/>
          <p:cNvSpPr>
            <a:spLocks noGrp="1"/>
          </p:cNvSpPr>
          <p:nvPr>
            <p:ph type="sldNum" sz="quarter" idx="15"/>
          </p:nvPr>
        </p:nvSpPr>
        <p:spPr/>
        <p:txBody>
          <a:bodyPr/>
          <a:lstStyle/>
          <a:p>
            <a:fld id="{73DA0BB7-265A-403C-9275-D587AB510EDC}" type="slidenum">
              <a:rPr lang="zh-TW" altLang="en-US" smtClean="0"/>
              <a:t>39</a:t>
            </a:fld>
            <a:endParaRPr lang="zh-TW" altLang="en-US"/>
          </a:p>
        </p:txBody>
      </p:sp>
    </p:spTree>
    <p:extLst>
      <p:ext uri="{BB962C8B-B14F-4D97-AF65-F5344CB8AC3E}">
        <p14:creationId xmlns:p14="http://schemas.microsoft.com/office/powerpoint/2010/main" val="2700575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sz="5000" b="1" dirty="0"/>
              <a:t> </a:t>
            </a:r>
            <a:r>
              <a:rPr lang="zh-TW" altLang="en-US" sz="5000" b="1" dirty="0" smtClean="0"/>
              <a:t>      </a:t>
            </a:r>
            <a:r>
              <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rPr>
              <a:t>二</a:t>
            </a:r>
            <a:r>
              <a:rPr lang="zh-TW" altLang="en-US" sz="5400" b="1" dirty="0" smtClean="0">
                <a:solidFill>
                  <a:srgbClr val="FF0000"/>
                </a:solidFill>
                <a:effectLst>
                  <a:outerShdw blurRad="50800" dist="38100" dir="2700000" algn="tl" rotWithShape="0">
                    <a:prstClr val="black">
                      <a:alpha val="40000"/>
                    </a:prstClr>
                  </a:outerShdw>
                </a:effectLst>
              </a:rPr>
              <a:t> </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、理事長致詞</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4</a:t>
            </a:fld>
            <a:endParaRPr lang="zh-TW" altLang="en-US"/>
          </a:p>
        </p:txBody>
      </p:sp>
    </p:spTree>
    <p:extLst>
      <p:ext uri="{BB962C8B-B14F-4D97-AF65-F5344CB8AC3E}">
        <p14:creationId xmlns:p14="http://schemas.microsoft.com/office/powerpoint/2010/main" val="2909913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lgn="ctr">
              <a:buNone/>
            </a:pPr>
            <a:endParaRPr lang="en-US" altLang="zh-TW" dirty="0"/>
          </a:p>
          <a:p>
            <a:pPr marL="0" indent="0" algn="ctr">
              <a:buNone/>
            </a:pPr>
            <a:r>
              <a:rPr lang="zh-TW" altLang="en-US" sz="5000" b="1" dirty="0" smtClean="0"/>
              <a:t>  </a:t>
            </a:r>
            <a:r>
              <a:rPr lang="zh-TW" altLang="en-US" sz="5000" b="1" dirty="0">
                <a:solidFill>
                  <a:srgbClr val="FF0000"/>
                </a:solidFill>
              </a:rPr>
              <a:t>八</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、臨時動議</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40</a:t>
            </a:fld>
            <a:endParaRPr lang="zh-TW" altLang="en-US"/>
          </a:p>
        </p:txBody>
      </p:sp>
    </p:spTree>
    <p:extLst>
      <p:ext uri="{BB962C8B-B14F-4D97-AF65-F5344CB8AC3E}">
        <p14:creationId xmlns:p14="http://schemas.microsoft.com/office/powerpoint/2010/main" val="3754262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lgn="ctr">
              <a:buNone/>
            </a:pPr>
            <a:r>
              <a:rPr lang="zh-TW" altLang="en-US" sz="5000" b="1" dirty="0"/>
              <a:t> </a:t>
            </a:r>
            <a:r>
              <a:rPr lang="zh-TW" altLang="en-US" sz="5000" b="1" dirty="0" smtClean="0"/>
              <a:t> </a:t>
            </a:r>
            <a:r>
              <a:rPr lang="zh-TW" altLang="en-US" sz="5000" b="1" dirty="0">
                <a:solidFill>
                  <a:srgbClr val="FF0000"/>
                </a:solidFill>
              </a:rPr>
              <a:t>九</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 散 會</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41</a:t>
            </a:fld>
            <a:endParaRPr lang="zh-TW" altLang="en-US"/>
          </a:p>
        </p:txBody>
      </p:sp>
    </p:spTree>
    <p:extLst>
      <p:ext uri="{BB962C8B-B14F-4D97-AF65-F5344CB8AC3E}">
        <p14:creationId xmlns:p14="http://schemas.microsoft.com/office/powerpoint/2010/main" val="3895140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sz="5000" b="1" dirty="0"/>
              <a:t> </a:t>
            </a:r>
            <a:r>
              <a:rPr lang="zh-TW" altLang="en-US" sz="5000" b="1" dirty="0" smtClean="0"/>
              <a:t>      </a:t>
            </a:r>
            <a:r>
              <a:rPr lang="zh-TW" altLang="en-US" sz="5400" b="1" dirty="0" smtClean="0">
                <a:solidFill>
                  <a:srgbClr val="FF0000"/>
                </a:solidFill>
                <a:effectLst>
                  <a:outerShdw blurRad="50800" dist="38100" dir="2700000" algn="tl" rotWithShape="0">
                    <a:prstClr val="black">
                      <a:alpha val="40000"/>
                    </a:prstClr>
                  </a:outerShdw>
                </a:effectLst>
              </a:rPr>
              <a:t> 三</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、來賓致詞</a:t>
            </a:r>
            <a:endPar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endParaRPr>
          </a:p>
          <a:p>
            <a:pPr marL="0" indent="0">
              <a:buNone/>
            </a:pPr>
            <a:r>
              <a:rPr lang="zh-TW" altLang="en-US" sz="5400" b="1" dirty="0" smtClean="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rPr>
              <a:t>        </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5</a:t>
            </a:fld>
            <a:endParaRPr lang="zh-TW" altLang="en-US"/>
          </a:p>
        </p:txBody>
      </p:sp>
      <p:sp>
        <p:nvSpPr>
          <p:cNvPr id="4" name="矩形 3"/>
          <p:cNvSpPr/>
          <p:nvPr/>
        </p:nvSpPr>
        <p:spPr>
          <a:xfrm>
            <a:off x="3203848" y="3933056"/>
            <a:ext cx="3647153" cy="923330"/>
          </a:xfrm>
          <a:prstGeom prst="rect">
            <a:avLst/>
          </a:prstGeom>
          <a:noFill/>
        </p:spPr>
        <p:txBody>
          <a:bodyPr wrap="none" lIns="91440" tIns="45720" rIns="91440" bIns="45720">
            <a:spAutoFit/>
          </a:bodyPr>
          <a:lstStyle/>
          <a:p>
            <a:pPr algn="ctr"/>
            <a:r>
              <a:rPr lang="en-US" altLang="zh-TW"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標楷體"/>
                <a:ea typeface="標楷體"/>
              </a:rPr>
              <a:t>(</a:t>
            </a:r>
            <a:r>
              <a:rPr lang="zh-TW" alt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呂總顧問</a:t>
            </a:r>
            <a:r>
              <a:rPr lang="en-US" altLang="zh-TW"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標楷體"/>
                <a:ea typeface="標楷體"/>
              </a:rPr>
              <a:t>)</a:t>
            </a:r>
            <a:endParaRPr lang="zh-TW"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607046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normAutofit/>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r>
              <a:rPr lang="zh-TW" altLang="en-US" dirty="0"/>
              <a:t> </a:t>
            </a:r>
            <a:r>
              <a:rPr lang="zh-TW" altLang="en-US" dirty="0" smtClean="0"/>
              <a:t>            </a:t>
            </a:r>
            <a:r>
              <a:rPr lang="zh-TW" altLang="en-US" sz="5400" b="1" dirty="0" smtClean="0">
                <a:solidFill>
                  <a:srgbClr val="FF0000"/>
                </a:solidFill>
                <a:effectLst>
                  <a:outerShdw blurRad="50800" dist="38100" dir="2700000" algn="tl" rotWithShape="0">
                    <a:prstClr val="black">
                      <a:alpha val="40000"/>
                    </a:prstClr>
                  </a:outerShdw>
                </a:effectLst>
              </a:rPr>
              <a:t>四</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109</a:t>
            </a:r>
            <a:r>
              <a:rPr lang="zh-TW" altLang="en-US" sz="5400" b="1" dirty="0" smtClean="0">
                <a:solidFill>
                  <a:srgbClr val="FF0000"/>
                </a:solidFill>
                <a:effectLst>
                  <a:outerShdw blurRad="50800" dist="38100" dir="2700000" algn="tl" rotWithShape="0">
                    <a:prstClr val="black">
                      <a:alpha val="40000"/>
                    </a:prstClr>
                  </a:outerShdw>
                </a:effectLst>
                <a:latin typeface="新細明體"/>
              </a:rPr>
              <a:t>年度財務</a:t>
            </a:r>
            <a:endParaRPr lang="en-US" altLang="zh-TW" sz="5400" b="1" dirty="0" smtClean="0">
              <a:solidFill>
                <a:srgbClr val="FF0000"/>
              </a:solidFill>
              <a:effectLst>
                <a:outerShdw blurRad="50800" dist="38100" dir="2700000" algn="tl" rotWithShape="0">
                  <a:prstClr val="black">
                    <a:alpha val="40000"/>
                  </a:prstClr>
                </a:outerShdw>
              </a:effectLst>
              <a:latin typeface="新細明體"/>
            </a:endParaRPr>
          </a:p>
          <a:p>
            <a:pPr marL="0" indent="0">
              <a:buNone/>
            </a:pPr>
            <a:r>
              <a:rPr lang="zh-TW" altLang="en-US" sz="5400" b="1" dirty="0">
                <a:solidFill>
                  <a:srgbClr val="FF0000"/>
                </a:solidFill>
                <a:effectLst>
                  <a:outerShdw blurRad="50800" dist="38100" dir="2700000" algn="tl" rotWithShape="0">
                    <a:prstClr val="black">
                      <a:alpha val="40000"/>
                    </a:prstClr>
                  </a:outerShdw>
                </a:effectLst>
                <a:latin typeface="新細明體"/>
              </a:rPr>
              <a:t> </a:t>
            </a:r>
            <a:r>
              <a:rPr lang="zh-TW" altLang="en-US" sz="5400" b="1" dirty="0" smtClean="0">
                <a:solidFill>
                  <a:srgbClr val="FF0000"/>
                </a:solidFill>
                <a:effectLst>
                  <a:outerShdw blurRad="50800" dist="38100" dir="2700000" algn="tl" rotWithShape="0">
                    <a:prstClr val="black">
                      <a:alpha val="40000"/>
                    </a:prstClr>
                  </a:outerShdw>
                </a:effectLst>
                <a:latin typeface="新細明體"/>
              </a:rPr>
              <a:t>             收支報告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6</a:t>
            </a:fld>
            <a:endParaRPr lang="zh-TW" altLang="en-US"/>
          </a:p>
        </p:txBody>
      </p:sp>
    </p:spTree>
    <p:extLst>
      <p:ext uri="{BB962C8B-B14F-4D97-AF65-F5344CB8AC3E}">
        <p14:creationId xmlns:p14="http://schemas.microsoft.com/office/powerpoint/2010/main" val="3052711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755576" y="908720"/>
            <a:ext cx="7467600" cy="4873752"/>
          </a:xfrm>
        </p:spPr>
        <p:txBody>
          <a:bodyPr>
            <a:normAutofit/>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endParaRPr lang="en-US" altLang="zh-TW" dirty="0"/>
          </a:p>
          <a:p>
            <a:pPr marL="0" indent="0">
              <a:buNone/>
            </a:pPr>
            <a:r>
              <a:rPr lang="zh-TW" altLang="en-US" dirty="0"/>
              <a:t> </a:t>
            </a:r>
            <a:r>
              <a:rPr lang="zh-TW" altLang="en-US" dirty="0" smtClean="0"/>
              <a:t>            </a:t>
            </a:r>
            <a:r>
              <a:rPr lang="zh-TW" altLang="en-US" sz="5400" b="1" dirty="0" smtClean="0">
                <a:solidFill>
                  <a:srgbClr val="FF0000"/>
                </a:solidFill>
                <a:effectLst>
                  <a:outerShdw blurRad="50800" dist="38100" dir="2700000" algn="tl" rotWithShape="0">
                    <a:prstClr val="black">
                      <a:alpha val="40000"/>
                    </a:prstClr>
                  </a:outerShdw>
                </a:effectLst>
              </a:rPr>
              <a:t>五</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a:t>
            </a:r>
            <a:r>
              <a:rPr lang="en-US" altLang="zh-TW" sz="5400" b="1" dirty="0" smtClean="0">
                <a:solidFill>
                  <a:srgbClr val="FF0000"/>
                </a:solidFill>
                <a:effectLst>
                  <a:outerShdw blurRad="50800" dist="38100" dir="2700000" algn="tl" rotWithShape="0">
                    <a:prstClr val="black">
                      <a:alpha val="40000"/>
                    </a:prstClr>
                  </a:outerShdw>
                </a:effectLst>
                <a:latin typeface="新細明體"/>
                <a:ea typeface="新細明體"/>
              </a:rPr>
              <a:t>109</a:t>
            </a:r>
            <a:r>
              <a:rPr lang="zh-TW" altLang="en-US" sz="5400" b="1" dirty="0">
                <a:solidFill>
                  <a:srgbClr val="FF0000"/>
                </a:solidFill>
                <a:effectLst>
                  <a:outerShdw blurRad="50800" dist="38100" dir="2700000" algn="tl" rotWithShape="0">
                    <a:prstClr val="black">
                      <a:alpha val="40000"/>
                    </a:prstClr>
                  </a:outerShdw>
                </a:effectLst>
                <a:latin typeface="新細明體"/>
              </a:rPr>
              <a:t>年度</a:t>
            </a:r>
            <a:r>
              <a:rPr lang="zh-TW" altLang="en-US" sz="5400" b="1" dirty="0" smtClean="0">
                <a:solidFill>
                  <a:srgbClr val="FF0000"/>
                </a:solidFill>
                <a:effectLst>
                  <a:outerShdw blurRad="50800" dist="38100" dir="2700000" algn="tl" rotWithShape="0">
                    <a:prstClr val="black">
                      <a:alpha val="40000"/>
                    </a:prstClr>
                  </a:outerShdw>
                </a:effectLst>
                <a:latin typeface="新細明體"/>
              </a:rPr>
              <a:t>執行</a:t>
            </a:r>
            <a:endParaRPr lang="en-US" altLang="zh-TW" sz="5400" b="1" dirty="0" smtClean="0">
              <a:solidFill>
                <a:srgbClr val="FF0000"/>
              </a:solidFill>
              <a:effectLst>
                <a:outerShdw blurRad="50800" dist="38100" dir="2700000" algn="tl" rotWithShape="0">
                  <a:prstClr val="black">
                    <a:alpha val="40000"/>
                  </a:prstClr>
                </a:outerShdw>
              </a:effectLst>
              <a:latin typeface="新細明體"/>
            </a:endParaRPr>
          </a:p>
          <a:p>
            <a:pPr marL="0" indent="0">
              <a:buNone/>
            </a:pPr>
            <a:r>
              <a:rPr lang="zh-TW" altLang="en-US" sz="5400" b="1" dirty="0">
                <a:solidFill>
                  <a:srgbClr val="FF0000"/>
                </a:solidFill>
                <a:effectLst>
                  <a:outerShdw blurRad="50800" dist="38100" dir="2700000" algn="tl" rotWithShape="0">
                    <a:prstClr val="black">
                      <a:alpha val="40000"/>
                    </a:prstClr>
                  </a:outerShdw>
                </a:effectLst>
                <a:latin typeface="新細明體"/>
              </a:rPr>
              <a:t> </a:t>
            </a:r>
            <a:r>
              <a:rPr lang="zh-TW" altLang="en-US" sz="5400" b="1" dirty="0" smtClean="0">
                <a:solidFill>
                  <a:srgbClr val="FF0000"/>
                </a:solidFill>
                <a:effectLst>
                  <a:outerShdw blurRad="50800" dist="38100" dir="2700000" algn="tl" rotWithShape="0">
                    <a:prstClr val="black">
                      <a:alpha val="40000"/>
                    </a:prstClr>
                  </a:outerShdw>
                </a:effectLst>
                <a:latin typeface="新細明體"/>
              </a:rPr>
              <a:t>              案件</a:t>
            </a:r>
            <a:r>
              <a:rPr lang="zh-TW" altLang="en-US" sz="5400" b="1" dirty="0" smtClean="0">
                <a:solidFill>
                  <a:srgbClr val="FF0000"/>
                </a:solidFill>
                <a:effectLst>
                  <a:outerShdw blurRad="50800" dist="38100" dir="2700000" algn="tl" rotWithShape="0">
                    <a:prstClr val="black">
                      <a:alpha val="40000"/>
                    </a:prstClr>
                  </a:outerShdw>
                </a:effectLst>
                <a:latin typeface="新細明體"/>
                <a:ea typeface="新細明體"/>
              </a:rPr>
              <a:t>報告</a:t>
            </a:r>
            <a:endParaRPr lang="zh-TW" altLang="en-US" sz="5400" b="1" dirty="0">
              <a:ln w="17780" cmpd="sng">
                <a:solidFill>
                  <a:srgbClr val="FFFFFF"/>
                </a:solidFill>
                <a:prstDash val="solid"/>
                <a:miter lim="800000"/>
              </a:ln>
              <a:solidFill>
                <a:srgbClr val="FF0000"/>
              </a:solidFill>
              <a:effectLst>
                <a:outerShdw blurRad="50800" dist="38100" dir="2700000" algn="tl" rotWithShape="0">
                  <a:prstClr val="black">
                    <a:alpha val="40000"/>
                  </a:prstClr>
                </a:outerShdw>
              </a:effectLst>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7</a:t>
            </a:fld>
            <a:endParaRPr lang="zh-TW" altLang="en-US"/>
          </a:p>
        </p:txBody>
      </p:sp>
    </p:spTree>
    <p:extLst>
      <p:ext uri="{BB962C8B-B14F-4D97-AF65-F5344CB8AC3E}">
        <p14:creationId xmlns:p14="http://schemas.microsoft.com/office/powerpoint/2010/main" val="2419808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859216" cy="634082"/>
          </a:xfrm>
        </p:spPr>
        <p:txBody>
          <a:bodyPr>
            <a:normAutofit/>
          </a:bodyPr>
          <a:lstStyle/>
          <a:p>
            <a:r>
              <a:rPr lang="zh-TW" altLang="en-US" dirty="0" smtClean="0"/>
              <a:t>   </a:t>
            </a:r>
            <a:r>
              <a:rPr lang="zh-TW" altLang="en-US" b="1" u="sng" dirty="0" smtClean="0"/>
              <a:t>宗旨一</a:t>
            </a:r>
            <a:r>
              <a:rPr lang="zh-TW" altLang="en-US" b="1" u="sng" dirty="0" smtClean="0">
                <a:latin typeface="新細明體"/>
                <a:ea typeface="新細明體"/>
              </a:rPr>
              <a:t>、</a:t>
            </a:r>
            <a:r>
              <a:rPr lang="zh-TW" altLang="en-US" b="1" u="sng" dirty="0" smtClean="0"/>
              <a:t>提供</a:t>
            </a:r>
            <a:r>
              <a:rPr lang="zh-TW" altLang="en-US" b="1" u="sng" dirty="0"/>
              <a:t>物資給街友及中低收入戶者 </a:t>
            </a:r>
          </a:p>
        </p:txBody>
      </p:sp>
      <p:sp>
        <p:nvSpPr>
          <p:cNvPr id="3" name="內容版面配置區 2"/>
          <p:cNvSpPr>
            <a:spLocks noGrp="1"/>
          </p:cNvSpPr>
          <p:nvPr>
            <p:ph sz="quarter" idx="1"/>
          </p:nvPr>
        </p:nvSpPr>
        <p:spPr>
          <a:xfrm>
            <a:off x="457200" y="908720"/>
            <a:ext cx="8219256" cy="5616624"/>
          </a:xfrm>
        </p:spPr>
        <p:txBody>
          <a:bodyPr/>
          <a:lstStyle/>
          <a:p>
            <a:r>
              <a:rPr lang="zh-TW" altLang="en-US" sz="2600" b="1" dirty="0" smtClean="0"/>
              <a:t>惜食廚房</a:t>
            </a:r>
            <a:r>
              <a:rPr lang="en-US" altLang="zh-TW" sz="2600" b="1" dirty="0" smtClean="0"/>
              <a:t>:</a:t>
            </a:r>
            <a:r>
              <a:rPr lang="zh-TW" altLang="en-US" sz="2600" b="1" dirty="0" smtClean="0"/>
              <a:t> 每月</a:t>
            </a:r>
            <a:r>
              <a:rPr lang="zh-TW" altLang="en-US" sz="2600" b="1" dirty="0"/>
              <a:t>第二星期二定期</a:t>
            </a:r>
            <a:r>
              <a:rPr lang="zh-TW" altLang="en-US" sz="2600" b="1" dirty="0" smtClean="0"/>
              <a:t>捐贈</a:t>
            </a:r>
            <a:endParaRPr lang="en-US" altLang="zh-TW" sz="2600" b="1" dirty="0" smtClean="0"/>
          </a:p>
          <a:p>
            <a:pPr marL="0" indent="0">
              <a:buNone/>
            </a:pPr>
            <a:r>
              <a:rPr lang="zh-TW" altLang="en-US" dirty="0"/>
              <a:t> </a:t>
            </a:r>
            <a:r>
              <a:rPr lang="zh-TW" altLang="en-US" dirty="0" smtClean="0"/>
              <a:t>      </a:t>
            </a:r>
            <a:r>
              <a:rPr lang="en-US" altLang="zh-TW" dirty="0" smtClean="0"/>
              <a:t>1.</a:t>
            </a:r>
            <a:r>
              <a:rPr lang="zh-TW" altLang="en-US" dirty="0"/>
              <a:t>魚</a:t>
            </a:r>
            <a:r>
              <a:rPr lang="zh-TW" altLang="en-US" dirty="0" smtClean="0"/>
              <a:t>貨</a:t>
            </a:r>
            <a:r>
              <a:rPr lang="en-US" altLang="zh-TW" dirty="0" smtClean="0"/>
              <a:t>:</a:t>
            </a:r>
            <a:r>
              <a:rPr lang="zh-TW" altLang="en-US" dirty="0" smtClean="0"/>
              <a:t> </a:t>
            </a:r>
            <a:r>
              <a:rPr lang="en-US" altLang="zh-TW" dirty="0" smtClean="0"/>
              <a:t>109</a:t>
            </a:r>
            <a:r>
              <a:rPr lang="zh-TW" altLang="en-US" dirty="0" smtClean="0"/>
              <a:t>年度</a:t>
            </a:r>
            <a:r>
              <a:rPr lang="en-US" altLang="zh-TW" dirty="0" smtClean="0"/>
              <a:t>9</a:t>
            </a:r>
            <a:r>
              <a:rPr lang="zh-TW" altLang="en-US" dirty="0" smtClean="0"/>
              <a:t>月</a:t>
            </a:r>
            <a:r>
              <a:rPr lang="en-US" altLang="zh-TW" dirty="0" smtClean="0"/>
              <a:t>-12</a:t>
            </a:r>
            <a:r>
              <a:rPr lang="zh-TW" altLang="en-US" dirty="0" smtClean="0"/>
              <a:t>月已累計捐贈</a:t>
            </a:r>
            <a:r>
              <a:rPr lang="en-US" altLang="zh-TW" b="1" u="sng" dirty="0" smtClean="0"/>
              <a:t>621</a:t>
            </a:r>
            <a:r>
              <a:rPr lang="zh-TW" altLang="en-US" b="1" u="sng" dirty="0" smtClean="0"/>
              <a:t>公斤</a:t>
            </a:r>
            <a:r>
              <a:rPr lang="zh-TW" altLang="en-US" dirty="0" smtClean="0"/>
              <a:t>魚貨</a:t>
            </a:r>
            <a:r>
              <a:rPr lang="zh-TW" altLang="en-US" dirty="0" smtClean="0">
                <a:latin typeface="新細明體"/>
                <a:ea typeface="新細明體"/>
              </a:rPr>
              <a:t>，</a:t>
            </a:r>
            <a:endParaRPr lang="en-US" altLang="zh-TW" dirty="0" smtClean="0"/>
          </a:p>
          <a:p>
            <a:pPr marL="0" indent="0">
              <a:buNone/>
            </a:pPr>
            <a:r>
              <a:rPr lang="zh-TW" altLang="en-US" dirty="0" smtClean="0"/>
              <a:t>                     魚貨種類都是以年長者易食用魚類為主</a:t>
            </a:r>
            <a:r>
              <a:rPr lang="zh-TW" altLang="en-US" dirty="0" smtClean="0">
                <a:latin typeface="新細明體"/>
                <a:ea typeface="新細明體"/>
              </a:rPr>
              <a:t>。</a:t>
            </a:r>
            <a:endParaRPr lang="en-US" altLang="zh-TW" dirty="0" smtClean="0"/>
          </a:p>
          <a:p>
            <a:pPr marL="0" indent="0">
              <a:buNone/>
            </a:pPr>
            <a:r>
              <a:rPr lang="zh-TW" altLang="en-US" dirty="0" smtClean="0"/>
              <a:t>                      </a:t>
            </a:r>
            <a:endParaRPr lang="en-US" altLang="zh-TW" dirty="0"/>
          </a:p>
          <a:p>
            <a:pPr marL="0" indent="0">
              <a:buNone/>
            </a:pPr>
            <a:endParaRPr lang="zh-TW" altLang="en-US" dirty="0"/>
          </a:p>
        </p:txBody>
      </p:sp>
      <p:pic>
        <p:nvPicPr>
          <p:cNvPr id="4" name="圖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36912"/>
            <a:ext cx="1728192" cy="2448272"/>
          </a:xfrm>
          <a:prstGeom prst="rect">
            <a:avLst/>
          </a:prstGeom>
          <a:noFill/>
          <a:ln>
            <a:noFill/>
          </a:ln>
        </p:spPr>
      </p:pic>
      <p:pic>
        <p:nvPicPr>
          <p:cNvPr id="5" name="圖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620640"/>
            <a:ext cx="1872208" cy="2464544"/>
          </a:xfrm>
          <a:prstGeom prst="rect">
            <a:avLst/>
          </a:prstGeom>
          <a:noFill/>
          <a:ln>
            <a:noFill/>
          </a:ln>
        </p:spPr>
      </p:pic>
      <p:pic>
        <p:nvPicPr>
          <p:cNvPr id="6" name="圖片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688" y="2653184"/>
            <a:ext cx="2011680" cy="2432000"/>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4776" y="2620640"/>
            <a:ext cx="2016224" cy="246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467544" y="5255472"/>
            <a:ext cx="1728192"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白帶魚</a:t>
            </a:r>
            <a:endParaRPr lang="zh-TW" altLang="en-US" b="1" dirty="0">
              <a:solidFill>
                <a:srgbClr val="FF0000"/>
              </a:solidFill>
            </a:endParaRPr>
          </a:p>
        </p:txBody>
      </p:sp>
      <p:sp>
        <p:nvSpPr>
          <p:cNvPr id="9" name="矩形 8"/>
          <p:cNvSpPr/>
          <p:nvPr/>
        </p:nvSpPr>
        <p:spPr>
          <a:xfrm>
            <a:off x="2339752" y="5282412"/>
            <a:ext cx="1872208"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鯖  魚</a:t>
            </a:r>
            <a:endParaRPr lang="zh-TW" altLang="en-US" b="1" dirty="0">
              <a:solidFill>
                <a:srgbClr val="FF0000"/>
              </a:solidFill>
            </a:endParaRPr>
          </a:p>
        </p:txBody>
      </p:sp>
      <p:sp>
        <p:nvSpPr>
          <p:cNvPr id="10" name="矩形 9"/>
          <p:cNvSpPr/>
          <p:nvPr/>
        </p:nvSpPr>
        <p:spPr>
          <a:xfrm>
            <a:off x="4427984" y="5278676"/>
            <a:ext cx="1969384"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煙 仔 虎</a:t>
            </a:r>
            <a:endParaRPr lang="zh-TW" altLang="en-US" b="1" dirty="0">
              <a:solidFill>
                <a:srgbClr val="FF0000"/>
              </a:solidFill>
            </a:endParaRPr>
          </a:p>
        </p:txBody>
      </p:sp>
      <p:sp>
        <p:nvSpPr>
          <p:cNvPr id="11" name="矩形 10"/>
          <p:cNvSpPr/>
          <p:nvPr/>
        </p:nvSpPr>
        <p:spPr>
          <a:xfrm>
            <a:off x="6591616" y="5255472"/>
            <a:ext cx="1969384"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紅</a:t>
            </a:r>
            <a:r>
              <a:rPr lang="zh-TW" altLang="en-US" b="1" dirty="0">
                <a:solidFill>
                  <a:srgbClr val="FF0000"/>
                </a:solidFill>
              </a:rPr>
              <a:t>魽</a:t>
            </a:r>
            <a:r>
              <a:rPr lang="zh-TW" altLang="en-US" b="1" dirty="0" smtClean="0">
                <a:solidFill>
                  <a:srgbClr val="FF0000"/>
                </a:solidFill>
              </a:rPr>
              <a:t>魚</a:t>
            </a:r>
            <a:endParaRPr lang="zh-TW" altLang="en-US" b="1" dirty="0">
              <a:solidFill>
                <a:srgbClr val="FF0000"/>
              </a:solidFill>
            </a:endParaRPr>
          </a:p>
        </p:txBody>
      </p:sp>
      <p:sp>
        <p:nvSpPr>
          <p:cNvPr id="8" name="投影片編號版面配置區 7"/>
          <p:cNvSpPr>
            <a:spLocks noGrp="1"/>
          </p:cNvSpPr>
          <p:nvPr>
            <p:ph type="sldNum" sz="quarter" idx="15"/>
          </p:nvPr>
        </p:nvSpPr>
        <p:spPr/>
        <p:txBody>
          <a:bodyPr/>
          <a:lstStyle/>
          <a:p>
            <a:fld id="{73DA0BB7-265A-403C-9275-D587AB510EDC}" type="slidenum">
              <a:rPr lang="zh-TW" altLang="en-US" smtClean="0"/>
              <a:t>8</a:t>
            </a:fld>
            <a:endParaRPr lang="zh-TW" altLang="en-US"/>
          </a:p>
        </p:txBody>
      </p:sp>
    </p:spTree>
    <p:extLst>
      <p:ext uri="{BB962C8B-B14F-4D97-AF65-F5344CB8AC3E}">
        <p14:creationId xmlns:p14="http://schemas.microsoft.com/office/powerpoint/2010/main" val="26882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a:xfrm>
            <a:off x="467544" y="332656"/>
            <a:ext cx="7992888" cy="6141296"/>
          </a:xfrm>
        </p:spPr>
        <p:txBody>
          <a:bodyPr/>
          <a:lstStyle/>
          <a:p>
            <a:pPr marL="0" indent="0">
              <a:buNone/>
            </a:pPr>
            <a:r>
              <a:rPr lang="zh-TW" altLang="en-US" dirty="0" smtClean="0"/>
              <a:t>   </a:t>
            </a:r>
            <a:endParaRPr lang="en-US" altLang="zh-TW" dirty="0" smtClean="0"/>
          </a:p>
          <a:p>
            <a:pPr marL="0" indent="0">
              <a:buNone/>
            </a:pPr>
            <a:r>
              <a:rPr lang="en-US" altLang="zh-TW" dirty="0" smtClean="0"/>
              <a:t>2</a:t>
            </a:r>
            <a:r>
              <a:rPr lang="zh-TW" altLang="en-US" dirty="0" smtClean="0"/>
              <a:t> 水果 </a:t>
            </a:r>
            <a:r>
              <a:rPr lang="en-US" altLang="zh-TW" dirty="0" smtClean="0"/>
              <a:t>:</a:t>
            </a:r>
            <a:r>
              <a:rPr lang="zh-TW" altLang="en-US" dirty="0" smtClean="0"/>
              <a:t>  豐有水果行</a:t>
            </a:r>
            <a:r>
              <a:rPr lang="en-US" altLang="zh-TW" dirty="0" smtClean="0"/>
              <a:t>-</a:t>
            </a:r>
            <a:r>
              <a:rPr lang="zh-TW" altLang="en-US" u="sng" dirty="0" smtClean="0"/>
              <a:t>徐協鴻</a:t>
            </a:r>
            <a:r>
              <a:rPr lang="zh-TW" altLang="en-US" dirty="0" smtClean="0"/>
              <a:t>會員定期提供捐贈</a:t>
            </a:r>
            <a:r>
              <a:rPr lang="zh-TW" altLang="en-US" dirty="0" smtClean="0">
                <a:latin typeface="新細明體"/>
                <a:ea typeface="新細明體"/>
              </a:rPr>
              <a:t>，</a:t>
            </a:r>
            <a:endParaRPr lang="en-US" altLang="zh-TW" dirty="0" smtClean="0"/>
          </a:p>
          <a:p>
            <a:pPr marL="0" indent="0">
              <a:buNone/>
            </a:pPr>
            <a:r>
              <a:rPr lang="zh-TW" altLang="en-US" dirty="0"/>
              <a:t> </a:t>
            </a:r>
            <a:r>
              <a:rPr lang="zh-TW" altLang="en-US" dirty="0" smtClean="0"/>
              <a:t>                 </a:t>
            </a:r>
            <a:r>
              <a:rPr lang="en-US" altLang="zh-TW" dirty="0" smtClean="0"/>
              <a:t>109</a:t>
            </a:r>
            <a:r>
              <a:rPr lang="zh-TW" altLang="en-US" dirty="0" smtClean="0"/>
              <a:t>年度</a:t>
            </a:r>
            <a:r>
              <a:rPr lang="en-US" altLang="zh-TW" dirty="0" smtClean="0"/>
              <a:t>9-12</a:t>
            </a:r>
            <a:r>
              <a:rPr lang="zh-TW" altLang="en-US" dirty="0" smtClean="0"/>
              <a:t>月已累計捐出</a:t>
            </a:r>
            <a:r>
              <a:rPr lang="en-US" altLang="zh-TW" b="1" u="sng" dirty="0" smtClean="0"/>
              <a:t>28</a:t>
            </a:r>
            <a:r>
              <a:rPr lang="zh-TW" altLang="en-US" b="1" u="sng" dirty="0" smtClean="0"/>
              <a:t>箱</a:t>
            </a:r>
            <a:r>
              <a:rPr lang="zh-TW" altLang="en-US" dirty="0" smtClean="0"/>
              <a:t>的水果</a:t>
            </a:r>
            <a:r>
              <a:rPr lang="zh-TW" altLang="en-US" dirty="0" smtClean="0">
                <a:latin typeface="新細明體"/>
                <a:ea typeface="新細明體"/>
              </a:rPr>
              <a:t>，</a:t>
            </a:r>
            <a:endParaRPr lang="en-US" altLang="zh-TW" dirty="0" smtClean="0">
              <a:latin typeface="新細明體"/>
              <a:ea typeface="新細明體"/>
            </a:endParaRPr>
          </a:p>
          <a:p>
            <a:pPr marL="0" indent="0">
              <a:buNone/>
            </a:pPr>
            <a:r>
              <a:rPr lang="zh-TW" altLang="en-US" dirty="0">
                <a:latin typeface="新細明體"/>
                <a:ea typeface="新細明體"/>
              </a:rPr>
              <a:t> </a:t>
            </a:r>
            <a:r>
              <a:rPr lang="zh-TW" altLang="en-US" dirty="0" smtClean="0">
                <a:latin typeface="新細明體"/>
                <a:ea typeface="新細明體"/>
              </a:rPr>
              <a:t>                   水果種類多以年長者易食用為主</a:t>
            </a:r>
            <a:r>
              <a:rPr lang="zh-TW" altLang="en-US" dirty="0" smtClean="0"/>
              <a:t>  </a:t>
            </a:r>
            <a:r>
              <a:rPr lang="zh-TW" altLang="en-US" dirty="0" smtClean="0">
                <a:latin typeface="新細明體"/>
                <a:ea typeface="新細明體"/>
              </a:rPr>
              <a:t>。</a:t>
            </a:r>
            <a:r>
              <a:rPr lang="zh-TW" altLang="en-US" dirty="0" smtClean="0"/>
              <a:t> </a:t>
            </a:r>
            <a:endParaRPr lang="zh-TW" altLang="en-US" dirty="0"/>
          </a:p>
        </p:txBody>
      </p:sp>
      <p:pic>
        <p:nvPicPr>
          <p:cNvPr id="4" name="圖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81" y="2204864"/>
            <a:ext cx="2024926" cy="2448272"/>
          </a:xfrm>
          <a:prstGeom prst="rect">
            <a:avLst/>
          </a:prstGeom>
          <a:noFill/>
          <a:ln>
            <a:noFill/>
          </a:ln>
        </p:spPr>
      </p:pic>
      <p:pic>
        <p:nvPicPr>
          <p:cNvPr id="5" name="圖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179712"/>
            <a:ext cx="2016224" cy="2448273"/>
          </a:xfrm>
          <a:prstGeom prst="rect">
            <a:avLst/>
          </a:prstGeom>
          <a:noFill/>
          <a:ln>
            <a:noFill/>
          </a:ln>
        </p:spPr>
      </p:pic>
      <p:pic>
        <p:nvPicPr>
          <p:cNvPr id="6" name="圖片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408" y="2227720"/>
            <a:ext cx="2297048" cy="2448273"/>
          </a:xfrm>
          <a:prstGeom prst="rect">
            <a:avLst/>
          </a:prstGeom>
          <a:noFill/>
          <a:ln>
            <a:noFill/>
          </a:ln>
        </p:spPr>
      </p:pic>
      <p:pic>
        <p:nvPicPr>
          <p:cNvPr id="7" name="圖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432" y="2204864"/>
            <a:ext cx="1728192" cy="2448272"/>
          </a:xfrm>
          <a:prstGeom prst="rect">
            <a:avLst/>
          </a:prstGeom>
          <a:noFill/>
          <a:ln>
            <a:noFill/>
          </a:ln>
        </p:spPr>
      </p:pic>
      <p:sp>
        <p:nvSpPr>
          <p:cNvPr id="8" name="矩形 7"/>
          <p:cNvSpPr/>
          <p:nvPr/>
        </p:nvSpPr>
        <p:spPr>
          <a:xfrm>
            <a:off x="314826" y="4783428"/>
            <a:ext cx="1728192"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火 龍 菓</a:t>
            </a:r>
            <a:endParaRPr lang="zh-TW" altLang="en-US" b="1" dirty="0">
              <a:solidFill>
                <a:srgbClr val="FF0000"/>
              </a:solidFill>
            </a:endParaRPr>
          </a:p>
        </p:txBody>
      </p:sp>
      <p:sp>
        <p:nvSpPr>
          <p:cNvPr id="9" name="矩形 8"/>
          <p:cNvSpPr/>
          <p:nvPr/>
        </p:nvSpPr>
        <p:spPr>
          <a:xfrm>
            <a:off x="2483768" y="4785692"/>
            <a:ext cx="1728192"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葡  萄</a:t>
            </a:r>
            <a:endParaRPr lang="zh-TW" altLang="en-US" b="1" dirty="0">
              <a:solidFill>
                <a:srgbClr val="FF0000"/>
              </a:solidFill>
            </a:endParaRPr>
          </a:p>
        </p:txBody>
      </p:sp>
      <p:sp>
        <p:nvSpPr>
          <p:cNvPr id="10" name="矩形 9"/>
          <p:cNvSpPr/>
          <p:nvPr/>
        </p:nvSpPr>
        <p:spPr>
          <a:xfrm>
            <a:off x="4712412" y="4787956"/>
            <a:ext cx="1872208"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橘  子</a:t>
            </a:r>
            <a:endParaRPr lang="zh-TW" altLang="en-US" b="1" dirty="0">
              <a:solidFill>
                <a:srgbClr val="FF0000"/>
              </a:solidFill>
            </a:endParaRPr>
          </a:p>
        </p:txBody>
      </p:sp>
      <p:sp>
        <p:nvSpPr>
          <p:cNvPr id="11" name="矩形 10"/>
          <p:cNvSpPr/>
          <p:nvPr/>
        </p:nvSpPr>
        <p:spPr>
          <a:xfrm>
            <a:off x="6982512" y="4762788"/>
            <a:ext cx="1728192" cy="4777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香  蕉</a:t>
            </a:r>
            <a:endParaRPr lang="zh-TW" altLang="en-US" b="1" dirty="0">
              <a:solidFill>
                <a:srgbClr val="FF0000"/>
              </a:solidFill>
            </a:endParaRPr>
          </a:p>
        </p:txBody>
      </p:sp>
      <p:sp>
        <p:nvSpPr>
          <p:cNvPr id="2" name="投影片編號版面配置區 1"/>
          <p:cNvSpPr>
            <a:spLocks noGrp="1"/>
          </p:cNvSpPr>
          <p:nvPr>
            <p:ph type="sldNum" sz="quarter" idx="15"/>
          </p:nvPr>
        </p:nvSpPr>
        <p:spPr/>
        <p:txBody>
          <a:bodyPr/>
          <a:lstStyle/>
          <a:p>
            <a:fld id="{73DA0BB7-265A-403C-9275-D587AB510EDC}" type="slidenum">
              <a:rPr lang="zh-TW" altLang="en-US" smtClean="0"/>
              <a:t>9</a:t>
            </a:fld>
            <a:endParaRPr lang="zh-TW" altLang="en-US"/>
          </a:p>
        </p:txBody>
      </p:sp>
    </p:spTree>
    <p:extLst>
      <p:ext uri="{BB962C8B-B14F-4D97-AF65-F5344CB8AC3E}">
        <p14:creationId xmlns:p14="http://schemas.microsoft.com/office/powerpoint/2010/main" val="438932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1468</TotalTime>
  <Words>4166</Words>
  <Application>Microsoft Office PowerPoint</Application>
  <PresentationFormat>如螢幕大小 (4:3)</PresentationFormat>
  <Paragraphs>715</Paragraphs>
  <Slides>41</Slides>
  <Notes>2</Notes>
  <HiddenSlides>0</HiddenSlides>
  <MMClips>0</MMClips>
  <ScaleCrop>false</ScaleCrop>
  <HeadingPairs>
    <vt:vector size="4" baseType="variant">
      <vt:variant>
        <vt:lpstr>佈景主題</vt:lpstr>
      </vt:variant>
      <vt:variant>
        <vt:i4>1</vt:i4>
      </vt:variant>
      <vt:variant>
        <vt:lpstr>投影片標題</vt:lpstr>
      </vt:variant>
      <vt:variant>
        <vt:i4>41</vt:i4>
      </vt:variant>
    </vt:vector>
  </HeadingPairs>
  <TitlesOfParts>
    <vt:vector size="42" baseType="lpstr">
      <vt:lpstr>壁窗</vt:lpstr>
      <vt:lpstr>PowerPoint 簡報</vt:lpstr>
      <vt:lpstr>PowerPoint 簡報</vt:lpstr>
      <vt:lpstr>PowerPoint 簡報</vt:lpstr>
      <vt:lpstr>PowerPoint 簡報</vt:lpstr>
      <vt:lpstr>PowerPoint 簡報</vt:lpstr>
      <vt:lpstr>PowerPoint 簡報</vt:lpstr>
      <vt:lpstr>PowerPoint 簡報</vt:lpstr>
      <vt:lpstr>   宗旨一、提供物資給街友及中低收入戶者 </vt:lpstr>
      <vt:lpstr>PowerPoint 簡報</vt:lpstr>
      <vt:lpstr>PowerPoint 簡報</vt:lpstr>
      <vt:lpstr>PowerPoint 簡報</vt:lpstr>
      <vt:lpstr>宗旨二、提供無名屍及中低收入戶者喪葬補助 </vt:lpstr>
      <vt:lpstr>宗旨三、提供公私立慈善機構物資及人力支援協助</vt:lpstr>
      <vt:lpstr>宗旨三、提供公私立慈善機構物資及人力支援協助</vt:lpstr>
      <vt:lpstr>PowerPoint 簡報</vt:lpstr>
      <vt:lpstr>PowerPoint 簡報</vt:lpstr>
      <vt:lpstr>PowerPoint 簡報</vt:lpstr>
      <vt:lpstr>PowerPoint 簡報</vt:lpstr>
      <vt:lpstr>PowerPoint 簡報</vt:lpstr>
      <vt:lpstr>109年上學期文聖國小 幸福天使學生關懷計畫</vt:lpstr>
      <vt:lpstr>PowerPoint 簡報</vt:lpstr>
      <vt:lpstr>PowerPoint 簡報</vt:lpstr>
      <vt:lpstr>PowerPoint 簡報</vt:lpstr>
      <vt:lpstr>PowerPoint 簡報</vt:lpstr>
      <vt:lpstr>PowerPoint 簡報</vt:lpstr>
      <vt:lpstr>PowerPoint 簡報</vt:lpstr>
      <vt:lpstr>宗旨四、社會急難救助之服務</vt:lpstr>
      <vt:lpstr>PowerPoint 簡報</vt:lpstr>
      <vt:lpstr>                         舟濟協會109年度預算執行表 </vt:lpstr>
      <vt:lpstr>PowerPoint 簡報</vt:lpstr>
      <vt:lpstr>PowerPoint 簡報</vt:lpstr>
      <vt:lpstr>PowerPoint 簡報</vt:lpstr>
      <vt:lpstr>110年度預計執行案件報告 </vt:lpstr>
      <vt:lpstr>110年度預計執行案件報告 </vt:lpstr>
      <vt:lpstr>110年度預計執行案件報告 </vt:lpstr>
      <vt:lpstr>PowerPoint 簡報</vt:lpstr>
      <vt:lpstr>110年度預計執行案件報告 </vt:lpstr>
      <vt:lpstr>PowerPoint 簡報</vt:lpstr>
      <vt:lpstr>110年度預計執行案件報告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135</cp:revision>
  <cp:lastPrinted>2021-01-20T08:07:57Z</cp:lastPrinted>
  <dcterms:created xsi:type="dcterms:W3CDTF">2020-12-17T04:45:09Z</dcterms:created>
  <dcterms:modified xsi:type="dcterms:W3CDTF">2021-02-24T03:45:18Z</dcterms:modified>
</cp:coreProperties>
</file>